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89" r:id="rId3"/>
    <p:sldId id="403" r:id="rId4"/>
    <p:sldId id="334" r:id="rId5"/>
    <p:sldId id="399" r:id="rId6"/>
    <p:sldId id="257" r:id="rId7"/>
    <p:sldId id="258" r:id="rId8"/>
    <p:sldId id="449" r:id="rId9"/>
    <p:sldId id="398" r:id="rId10"/>
    <p:sldId id="450" r:id="rId11"/>
    <p:sldId id="452" r:id="rId12"/>
    <p:sldId id="259" r:id="rId13"/>
    <p:sldId id="261" r:id="rId14"/>
    <p:sldId id="262" r:id="rId15"/>
    <p:sldId id="409" r:id="rId16"/>
    <p:sldId id="420" r:id="rId17"/>
    <p:sldId id="281" r:id="rId18"/>
    <p:sldId id="263" r:id="rId19"/>
    <p:sldId id="492" r:id="rId20"/>
    <p:sldId id="264" r:id="rId21"/>
    <p:sldId id="421" r:id="rId22"/>
    <p:sldId id="410" r:id="rId23"/>
    <p:sldId id="491" r:id="rId24"/>
    <p:sldId id="266" r:id="rId25"/>
    <p:sldId id="502" r:id="rId26"/>
    <p:sldId id="504" r:id="rId27"/>
    <p:sldId id="503" r:id="rId28"/>
    <p:sldId id="396" r:id="rId29"/>
    <p:sldId id="397" r:id="rId30"/>
    <p:sldId id="467" r:id="rId31"/>
    <p:sldId id="471" r:id="rId32"/>
    <p:sldId id="456" r:id="rId33"/>
    <p:sldId id="501" r:id="rId34"/>
    <p:sldId id="448" r:id="rId35"/>
    <p:sldId id="479" r:id="rId36"/>
    <p:sldId id="498" r:id="rId37"/>
    <p:sldId id="484" r:id="rId38"/>
    <p:sldId id="505" r:id="rId39"/>
    <p:sldId id="485" r:id="rId40"/>
    <p:sldId id="486" r:id="rId41"/>
    <p:sldId id="490" r:id="rId42"/>
    <p:sldId id="404" r:id="rId43"/>
    <p:sldId id="507" r:id="rId44"/>
    <p:sldId id="508" r:id="rId45"/>
    <p:sldId id="506" r:id="rId46"/>
    <p:sldId id="495" r:id="rId47"/>
    <p:sldId id="496" r:id="rId48"/>
    <p:sldId id="497" r:id="rId49"/>
    <p:sldId id="476" r:id="rId50"/>
    <p:sldId id="472" r:id="rId51"/>
    <p:sldId id="473" r:id="rId52"/>
    <p:sldId id="474" r:id="rId53"/>
    <p:sldId id="453" r:id="rId54"/>
    <p:sldId id="454" r:id="rId55"/>
    <p:sldId id="455" r:id="rId56"/>
    <p:sldId id="382" r:id="rId57"/>
    <p:sldId id="384" r:id="rId58"/>
    <p:sldId id="335" r:id="rId59"/>
    <p:sldId id="338" r:id="rId60"/>
    <p:sldId id="340" r:id="rId61"/>
    <p:sldId id="341" r:id="rId62"/>
    <p:sldId id="342" r:id="rId63"/>
    <p:sldId id="343" r:id="rId64"/>
    <p:sldId id="344" r:id="rId65"/>
    <p:sldId id="345" r:id="rId66"/>
    <p:sldId id="346" r:id="rId67"/>
    <p:sldId id="347" r:id="rId68"/>
    <p:sldId id="349" r:id="rId69"/>
    <p:sldId id="350" r:id="rId70"/>
    <p:sldId id="357" r:id="rId71"/>
    <p:sldId id="358" r:id="rId72"/>
    <p:sldId id="359" r:id="rId73"/>
    <p:sldId id="401" r:id="rId74"/>
    <p:sldId id="402" r:id="rId75"/>
    <p:sldId id="407" r:id="rId76"/>
    <p:sldId id="405" r:id="rId77"/>
    <p:sldId id="406" r:id="rId78"/>
    <p:sldId id="408" r:id="rId79"/>
    <p:sldId id="411" r:id="rId80"/>
    <p:sldId id="412" r:id="rId81"/>
    <p:sldId id="413" r:id="rId82"/>
    <p:sldId id="414" r:id="rId83"/>
    <p:sldId id="415" r:id="rId84"/>
    <p:sldId id="428" r:id="rId85"/>
    <p:sldId id="429" r:id="rId86"/>
    <p:sldId id="430" r:id="rId87"/>
    <p:sldId id="431" r:id="rId88"/>
    <p:sldId id="493" r:id="rId89"/>
    <p:sldId id="494" r:id="rId90"/>
    <p:sldId id="499" r:id="rId91"/>
    <p:sldId id="500" r:id="rId9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4C85B-B24F-434C-B39B-BF5463BE8AC8}" type="datetimeFigureOut">
              <a:rPr lang="el-GR" smtClean="0"/>
              <a:pPr/>
              <a:t>10/12/2014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3C582-E473-4E86-99D0-FD8F4CEBC5D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837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DB6223-227B-45B4-8533-91A472AC32DF}" type="slidenum">
              <a:rPr lang="el-GR"/>
              <a:pPr fontAlgn="base">
                <a:spcBef>
                  <a:spcPct val="0"/>
                </a:spcBef>
                <a:spcAft>
                  <a:spcPct val="0"/>
                </a:spcAft>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AC72C-44EE-43B8-9C38-7102EE9502E6}" type="slidenum">
              <a:rPr lang="en-US"/>
              <a:pPr/>
              <a:t>36</a:t>
            </a:fld>
            <a:endParaRPr lang="en-US"/>
          </a:p>
        </p:txBody>
      </p:sp>
      <p:sp>
        <p:nvSpPr>
          <p:cNvPr id="40961" name="Rectangle 1"/>
          <p:cNvSpPr>
            <a:spLocks noGrp="1" noRot="1" noChangeAspect="1" noChangeArrowheads="1"/>
          </p:cNvSpPr>
          <p:nvPr>
            <p:ph type="sldImg"/>
          </p:nvPr>
        </p:nvSpPr>
        <p:spPr>
          <a:ln/>
        </p:spPr>
      </p:sp>
      <p:sp>
        <p:nvSpPr>
          <p:cNvPr id="40962"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Exercise the brain- stimulating activities, leisure, occupation (memory, reasoning, processing speeds)</a:t>
            </a:r>
            <a:endParaRPr lang="en-US"/>
          </a:p>
          <a:p>
            <a:pPr>
              <a:lnSpc>
                <a:spcPct val="95000"/>
              </a:lnSpc>
              <a:spcBef>
                <a:spcPct val="0"/>
              </a:spcBef>
            </a:pPr>
            <a:r>
              <a:rPr lang="en-US" sz="1600">
                <a:solidFill>
                  <a:srgbClr val="000000"/>
                </a:solidFill>
                <a:latin typeface="Arial" pitchFamily="34" charset="0"/>
              </a:rPr>
              <a:t>Exercising the body- middle age and later age, even short duration (as little as 4 months)</a:t>
            </a:r>
            <a:endParaRPr lang="en-US"/>
          </a:p>
          <a:p>
            <a:pPr>
              <a:lnSpc>
                <a:spcPct val="95000"/>
              </a:lnSpc>
              <a:spcBef>
                <a:spcPct val="0"/>
              </a:spcBef>
            </a:pPr>
            <a:r>
              <a:rPr lang="en-US" sz="1600">
                <a:solidFill>
                  <a:srgbClr val="000000"/>
                </a:solidFill>
                <a:latin typeface="Arial" pitchFamily="34" charset="0"/>
              </a:rPr>
              <a:t>Socially active- can help reduce chance of depression (big RF for dementia)</a:t>
            </a:r>
            <a:endParaRPr lang="en-US"/>
          </a:p>
          <a:p>
            <a:pPr>
              <a:lnSpc>
                <a:spcPct val="95000"/>
              </a:lnSpc>
              <a:spcBef>
                <a:spcPct val="0"/>
              </a:spcBef>
            </a:pPr>
            <a:r>
              <a:rPr lang="en-US" sz="1600">
                <a:solidFill>
                  <a:srgbClr val="000000"/>
                </a:solidFill>
                <a:latin typeface="Arial" pitchFamily="34" charset="0"/>
              </a:rPr>
              <a:t>Diet- antioxidants</a:t>
            </a:r>
            <a:endParaRPr lang="en-US"/>
          </a:p>
          <a:p>
            <a:pPr>
              <a:lnSpc>
                <a:spcPct val="95000"/>
              </a:lnSpc>
              <a:spcBef>
                <a:spcPct val="0"/>
              </a:spcBef>
            </a:pPr>
            <a:r>
              <a:rPr lang="en-US" sz="1600">
                <a:solidFill>
                  <a:srgbClr val="000000"/>
                </a:solidFill>
                <a:latin typeface="Arial" pitchFamily="34" charset="0"/>
              </a:rPr>
              <a:t>-no evidence for taking fish oil/omega 3 supplements</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Vit B12 and FA- too little folic acid leads to high blood levels of homocysteine- supplements can bring down these levels but do not lead to better cognition or mood and therefore is not currently recommended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D1163-E6E0-4B58-85A1-131699BB0072}" type="slidenum">
              <a:rPr lang="en-US"/>
              <a:pPr/>
              <a:t>48</a:t>
            </a:fld>
            <a:endParaRPr lang="en-US"/>
          </a:p>
        </p:txBody>
      </p:sp>
      <p:sp>
        <p:nvSpPr>
          <p:cNvPr id="45057" name="Rectangle 1"/>
          <p:cNvSpPr>
            <a:spLocks noGrp="1" noRot="1" noChangeAspect="1" noChangeArrowheads="1"/>
          </p:cNvSpPr>
          <p:nvPr>
            <p:ph type="sldImg"/>
          </p:nvPr>
        </p:nvSpPr>
        <p:spPr>
          <a:ln/>
        </p:spPr>
      </p:sp>
      <p:sp>
        <p:nvSpPr>
          <p:cNvPr id="45058"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Pic of fish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246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246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2949EF-D817-45EC-B306-A63B58719A7E}" type="slidenum">
              <a:rPr lang="el-GR"/>
              <a:pPr fontAlgn="base">
                <a:spcBef>
                  <a:spcPct val="0"/>
                </a:spcBef>
                <a:spcAft>
                  <a:spcPct val="0"/>
                </a:spcAft>
              </a:pPr>
              <a:t>75</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349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349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46D6AB-9DF1-40DC-AC05-D3A4F54D4198}" type="slidenum">
              <a:rPr lang="el-GR"/>
              <a:pPr fontAlgn="base">
                <a:spcBef>
                  <a:spcPct val="0"/>
                </a:spcBef>
                <a:spcAft>
                  <a:spcPct val="0"/>
                </a:spcAft>
              </a:pPr>
              <a:t>76</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27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27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F3F09E-C8C4-4222-A7D6-CC191D248EB3}" type="slidenum">
              <a:rPr lang="el-GR"/>
              <a:pPr fontAlgn="base">
                <a:spcBef>
                  <a:spcPct val="0"/>
                </a:spcBef>
                <a:spcAft>
                  <a:spcPct val="0"/>
                </a:spcAft>
              </a:pPr>
              <a:t>77</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47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475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4699DA-AF4E-4A58-B953-1A2C1CDD5592}" type="slidenum">
              <a:rPr lang="el-GR"/>
              <a:pPr fontAlgn="base">
                <a:spcBef>
                  <a:spcPct val="0"/>
                </a:spcBef>
                <a:spcAft>
                  <a:spcPct val="0"/>
                </a:spcAft>
              </a:pPr>
              <a:t>78</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14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144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6E748B-8488-44A6-98BB-1C5277925718}" type="slidenum">
              <a:rPr lang="el-GR"/>
              <a:pPr fontAlgn="base">
                <a:spcBef>
                  <a:spcPct val="0"/>
                </a:spcBef>
                <a:spcAft>
                  <a:spcPct val="0"/>
                </a:spcAft>
              </a:pPr>
              <a:t>5</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16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168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5F685B-8328-4E78-9B4E-E4C1CEF7B494}" type="slidenum">
              <a:rPr lang="el-GR"/>
              <a:pPr fontAlgn="base">
                <a:spcBef>
                  <a:spcPct val="0"/>
                </a:spcBef>
                <a:spcAft>
                  <a:spcPct val="0"/>
                </a:spcAft>
              </a:pPr>
              <a:t>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577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578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A88AB0-6467-462A-88D5-25D2463C9DE5}" type="slidenum">
              <a:rPr lang="el-GR"/>
              <a:pPr fontAlgn="base">
                <a:spcBef>
                  <a:spcPct val="0"/>
                </a:spcBef>
                <a:spcAft>
                  <a:spcPct val="0"/>
                </a:spcAft>
              </a:pPr>
              <a:t>15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78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782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DCC1F5-2C2F-4866-9CF2-170C815ABDF2}" type="slidenum">
              <a:rPr lang="el-GR"/>
              <a:pPr fontAlgn="base">
                <a:spcBef>
                  <a:spcPct val="0"/>
                </a:spcBef>
                <a:spcAft>
                  <a:spcPct val="0"/>
                </a:spcAft>
              </a:pPr>
              <a:t>22</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44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0445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43C9AB-BA13-42C7-8F5C-00A2E205E539}" type="slidenum">
              <a:rPr lang="el-GR"/>
              <a:pPr fontAlgn="base">
                <a:spcBef>
                  <a:spcPct val="0"/>
                </a:spcBef>
                <a:spcAft>
                  <a:spcPct val="0"/>
                </a:spcAft>
              </a:pPr>
              <a:t>25</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11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9114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02A146-69B1-4D98-A0B6-07A751B64D0A}" type="slidenum">
              <a:rPr lang="el-GR"/>
              <a:pPr fontAlgn="base">
                <a:spcBef>
                  <a:spcPct val="0"/>
                </a:spcBef>
                <a:spcAft>
                  <a:spcPct val="0"/>
                </a:spcAft>
              </a:pPr>
              <a:t>26</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68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68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920F83-9101-418F-9028-D1E13E0D8A20}" type="slidenum">
              <a:rPr lang="el-GR"/>
              <a:pPr fontAlgn="base">
                <a:spcBef>
                  <a:spcPct val="0"/>
                </a:spcBef>
                <a:spcAft>
                  <a:spcPct val="0"/>
                </a:spcAft>
              </a:pPr>
              <a:t>28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DEAF52D-9078-44E2-A7D2-08488C5A6701}" type="datetimeFigureOut">
              <a:rPr lang="el-GR" smtClean="0"/>
              <a:pPr/>
              <a:t>10/12/2014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9B8F74-79F0-4567-9135-7B948B04A9F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AF52D-9078-44E2-A7D2-08488C5A6701}" type="datetimeFigureOut">
              <a:rPr lang="el-GR" smtClean="0"/>
              <a:pPr/>
              <a:t>10/12/2014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B8F74-79F0-4567-9135-7B948B04A9F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file:///C:\Users\&#206;&#147;&#206;&#185;&#207;&#142;&#207;&#129;&#206;&#179;&#206;&#191;&#207;&#130;\UpToDate\contents\mobipreview.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file:///C:\Users\&#206;&#147;&#206;&#185;&#207;&#142;&#207;&#129;&#206;&#179;&#206;&#191;&#207;&#130;\UpToDate\contents\mobipreview.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www.uptodateinc.com/online/content/abstract.do?topicKey=nuroegen/5175&amp;refNum=6"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___________________Microsoft_Office_Excel_97-2003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___________________Microsoft_Office_Excel_97-20032.xls"/></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___________________Microsoft_Office_Excel_97-20033.xls"/></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1428736"/>
            <a:ext cx="7772400" cy="1470025"/>
          </a:xfrm>
        </p:spPr>
        <p:txBody>
          <a:bodyPr/>
          <a:lstStyle/>
          <a:p>
            <a:r>
              <a:rPr lang="el-GR" dirty="0" smtClean="0">
                <a:solidFill>
                  <a:srgbClr val="FFFF00"/>
                </a:solidFill>
                <a:latin typeface="Comic Sans MS" pitchFamily="66" charset="0"/>
              </a:rPr>
              <a:t>Αγγειακή άνοια</a:t>
            </a:r>
            <a:endParaRPr lang="el-GR" dirty="0">
              <a:solidFill>
                <a:srgbClr val="FFFF00"/>
              </a:solidFill>
              <a:latin typeface="Comic Sans MS" pitchFamily="66" charset="0"/>
            </a:endParaRPr>
          </a:p>
        </p:txBody>
      </p:sp>
      <p:sp>
        <p:nvSpPr>
          <p:cNvPr id="3" name="2 - Υπότιτλος"/>
          <p:cNvSpPr>
            <a:spLocks noGrp="1"/>
          </p:cNvSpPr>
          <p:nvPr>
            <p:ph type="subTitle" idx="1"/>
          </p:nvPr>
        </p:nvSpPr>
        <p:spPr>
          <a:xfrm>
            <a:off x="1285852" y="4214818"/>
            <a:ext cx="6700862" cy="1752600"/>
          </a:xfrm>
        </p:spPr>
        <p:txBody>
          <a:bodyPr>
            <a:normAutofit fontScale="92500" lnSpcReduction="20000"/>
          </a:bodyPr>
          <a:lstStyle/>
          <a:p>
            <a:r>
              <a:rPr lang="el-GR" dirty="0" err="1" smtClean="0">
                <a:latin typeface="Comic Sans MS" pitchFamily="66" charset="0"/>
              </a:rPr>
              <a:t>Λιάμης</a:t>
            </a:r>
            <a:r>
              <a:rPr lang="el-GR" dirty="0" smtClean="0">
                <a:latin typeface="Comic Sans MS" pitchFamily="66" charset="0"/>
              </a:rPr>
              <a:t> Γεώργιος</a:t>
            </a:r>
          </a:p>
          <a:p>
            <a:r>
              <a:rPr lang="el-GR" dirty="0" smtClean="0">
                <a:latin typeface="Comic Sans MS" pitchFamily="66" charset="0"/>
              </a:rPr>
              <a:t>Επίκουρος Καθηγητής Παθολογίας</a:t>
            </a:r>
          </a:p>
          <a:p>
            <a:r>
              <a:rPr lang="el-GR" dirty="0" smtClean="0">
                <a:latin typeface="Comic Sans MS" pitchFamily="66" charset="0"/>
              </a:rPr>
              <a:t>Ιατρική Σχολή Πανεπιστημίου Ιωαννίνων</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t="13844"/>
          <a:stretch>
            <a:fillRect/>
          </a:stretch>
        </p:blipFill>
        <p:spPr bwMode="auto">
          <a:xfrm>
            <a:off x="714348" y="928670"/>
            <a:ext cx="7820768" cy="4572031"/>
          </a:xfrm>
          <a:prstGeom prst="rect">
            <a:avLst/>
          </a:prstGeom>
          <a:noFill/>
          <a:ln w="9525">
            <a:noFill/>
            <a:miter lim="800000"/>
            <a:headEnd/>
            <a:tailEnd/>
          </a:ln>
          <a:effectLst/>
        </p:spPr>
      </p:pic>
      <p:sp>
        <p:nvSpPr>
          <p:cNvPr id="3" name="2 - Τίτλος"/>
          <p:cNvSpPr>
            <a:spLocks noGrp="1"/>
          </p:cNvSpPr>
          <p:nvPr>
            <p:ph type="title"/>
          </p:nvPr>
        </p:nvSpPr>
        <p:spPr>
          <a:xfrm>
            <a:off x="500034" y="214290"/>
            <a:ext cx="8229600" cy="846158"/>
          </a:xfrm>
        </p:spPr>
        <p:txBody>
          <a:bodyPr>
            <a:normAutofit/>
          </a:bodyPr>
          <a:lstStyle/>
          <a:p>
            <a:r>
              <a:rPr lang="el-GR" sz="3600" dirty="0" smtClean="0">
                <a:solidFill>
                  <a:srgbClr val="FFFF00"/>
                </a:solidFill>
                <a:latin typeface="Comic Sans MS" pitchFamily="66" charset="0"/>
              </a:rPr>
              <a:t>Παράγοντες κινδύνου </a:t>
            </a:r>
            <a:endParaRPr lang="el-GR" sz="3600" dirty="0">
              <a:solidFill>
                <a:srgbClr val="FFFF00"/>
              </a:solidFill>
              <a:latin typeface="Comic Sans MS" pitchFamily="66" charset="0"/>
            </a:endParaRPr>
          </a:p>
        </p:txBody>
      </p:sp>
      <p:sp>
        <p:nvSpPr>
          <p:cNvPr id="4" name="3 - Ορθογώνιο"/>
          <p:cNvSpPr/>
          <p:nvPr/>
        </p:nvSpPr>
        <p:spPr>
          <a:xfrm>
            <a:off x="428596" y="5929330"/>
            <a:ext cx="8715404" cy="707886"/>
          </a:xfrm>
          <a:prstGeom prst="rect">
            <a:avLst/>
          </a:prstGeom>
        </p:spPr>
        <p:txBody>
          <a:bodyPr wrap="square">
            <a:spAutoFit/>
          </a:bodyPr>
          <a:lstStyle/>
          <a:p>
            <a:r>
              <a:rPr lang="en-GB" sz="2000" dirty="0" smtClean="0">
                <a:solidFill>
                  <a:srgbClr val="FFC000"/>
                </a:solidFill>
                <a:latin typeface="Comic Sans MS" pitchFamily="66" charset="0"/>
              </a:rPr>
              <a:t>CADASIL</a:t>
            </a:r>
            <a:r>
              <a:rPr lang="el-GR" sz="2000" dirty="0" smtClean="0">
                <a:latin typeface="Comic Sans MS" pitchFamily="66" charset="0"/>
              </a:rPr>
              <a:t>: </a:t>
            </a:r>
            <a:r>
              <a:rPr lang="en-GB" sz="2000" dirty="0" smtClean="0">
                <a:solidFill>
                  <a:srgbClr val="FFC000"/>
                </a:solidFill>
                <a:latin typeface="Comic Sans MS" pitchFamily="66" charset="0"/>
              </a:rPr>
              <a:t>C</a:t>
            </a:r>
            <a:r>
              <a:rPr lang="en-GB" sz="2000" dirty="0" smtClean="0">
                <a:latin typeface="Comic Sans MS" pitchFamily="66" charset="0"/>
              </a:rPr>
              <a:t>erebral</a:t>
            </a:r>
            <a:r>
              <a:rPr lang="el-GR" sz="2000" dirty="0" smtClean="0">
                <a:latin typeface="Comic Sans MS" pitchFamily="66" charset="0"/>
              </a:rPr>
              <a:t> </a:t>
            </a:r>
            <a:r>
              <a:rPr lang="en-US" sz="2000" dirty="0" err="1" smtClean="0">
                <a:solidFill>
                  <a:srgbClr val="FFC000"/>
                </a:solidFill>
                <a:latin typeface="Comic Sans MS" pitchFamily="66" charset="0"/>
              </a:rPr>
              <a:t>A</a:t>
            </a:r>
            <a:r>
              <a:rPr lang="en-US" sz="2000" dirty="0" err="1" smtClean="0">
                <a:latin typeface="Comic Sans MS" pitchFamily="66" charset="0"/>
              </a:rPr>
              <a:t>utosomal</a:t>
            </a:r>
            <a:r>
              <a:rPr lang="en-US" sz="2000" dirty="0" smtClean="0">
                <a:latin typeface="Comic Sans MS" pitchFamily="66" charset="0"/>
              </a:rPr>
              <a:t> </a:t>
            </a:r>
            <a:r>
              <a:rPr lang="en-US" sz="2000" dirty="0" smtClean="0">
                <a:solidFill>
                  <a:srgbClr val="FFC000"/>
                </a:solidFill>
                <a:latin typeface="Comic Sans MS" pitchFamily="66" charset="0"/>
              </a:rPr>
              <a:t>D</a:t>
            </a:r>
            <a:r>
              <a:rPr lang="en-US" sz="2000" dirty="0" smtClean="0">
                <a:latin typeface="Comic Sans MS" pitchFamily="66" charset="0"/>
              </a:rPr>
              <a:t>ominant </a:t>
            </a:r>
            <a:r>
              <a:rPr lang="en-US" sz="2000" dirty="0" err="1" smtClean="0">
                <a:solidFill>
                  <a:srgbClr val="FFC000"/>
                </a:solidFill>
                <a:latin typeface="Comic Sans MS" pitchFamily="66" charset="0"/>
              </a:rPr>
              <a:t>A</a:t>
            </a:r>
            <a:r>
              <a:rPr lang="en-US" sz="2000" dirty="0" err="1" smtClean="0">
                <a:latin typeface="Comic Sans MS" pitchFamily="66" charset="0"/>
              </a:rPr>
              <a:t>rteriopathy</a:t>
            </a:r>
            <a:r>
              <a:rPr lang="en-US" sz="2000" dirty="0" smtClean="0">
                <a:latin typeface="Comic Sans MS" pitchFamily="66" charset="0"/>
              </a:rPr>
              <a:t> with </a:t>
            </a:r>
            <a:r>
              <a:rPr lang="en-US" sz="2000" dirty="0" err="1" smtClean="0">
                <a:solidFill>
                  <a:srgbClr val="FFC000"/>
                </a:solidFill>
                <a:latin typeface="Comic Sans MS" pitchFamily="66" charset="0"/>
              </a:rPr>
              <a:t>S</a:t>
            </a:r>
            <a:r>
              <a:rPr lang="en-US" sz="2000" dirty="0" err="1" smtClean="0">
                <a:latin typeface="Comic Sans MS" pitchFamily="66" charset="0"/>
              </a:rPr>
              <a:t>ubcortical</a:t>
            </a:r>
            <a:r>
              <a:rPr lang="en-US" sz="2000" dirty="0" smtClean="0">
                <a:latin typeface="Comic Sans MS" pitchFamily="66" charset="0"/>
              </a:rPr>
              <a:t> </a:t>
            </a:r>
            <a:r>
              <a:rPr lang="en-US" sz="2000" dirty="0" smtClean="0">
                <a:solidFill>
                  <a:srgbClr val="FFC000"/>
                </a:solidFill>
                <a:latin typeface="Comic Sans MS" pitchFamily="66" charset="0"/>
              </a:rPr>
              <a:t>I</a:t>
            </a:r>
            <a:r>
              <a:rPr lang="en-US" sz="2000" dirty="0" smtClean="0">
                <a:latin typeface="Comic Sans MS" pitchFamily="66" charset="0"/>
              </a:rPr>
              <a:t>nfarcts and</a:t>
            </a:r>
            <a:r>
              <a:rPr lang="el-GR" sz="2000" dirty="0" smtClean="0">
                <a:latin typeface="Comic Sans MS" pitchFamily="66" charset="0"/>
              </a:rPr>
              <a:t> </a:t>
            </a:r>
            <a:r>
              <a:rPr lang="en-GB" sz="2000" dirty="0" err="1" smtClean="0">
                <a:solidFill>
                  <a:srgbClr val="FFC000"/>
                </a:solidFill>
                <a:latin typeface="Comic Sans MS" pitchFamily="66" charset="0"/>
              </a:rPr>
              <a:t>L</a:t>
            </a:r>
            <a:r>
              <a:rPr lang="en-GB" sz="2000" dirty="0" err="1" smtClean="0">
                <a:latin typeface="Comic Sans MS" pitchFamily="66" charset="0"/>
              </a:rPr>
              <a:t>eukoencephalopathy</a:t>
            </a:r>
            <a:endParaRPr lang="el-GR" sz="20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85786" y="1071546"/>
            <a:ext cx="7439025" cy="5572140"/>
          </a:xfrm>
          <a:prstGeom prst="rect">
            <a:avLst/>
          </a:prstGeom>
          <a:noFill/>
          <a:ln w="9525">
            <a:noFill/>
            <a:miter lim="800000"/>
            <a:headEnd/>
            <a:tailEnd/>
          </a:ln>
          <a:effectLst/>
        </p:spPr>
      </p:pic>
      <p:sp>
        <p:nvSpPr>
          <p:cNvPr id="3" name="2 - Τίτλος"/>
          <p:cNvSpPr>
            <a:spLocks noGrp="1"/>
          </p:cNvSpPr>
          <p:nvPr>
            <p:ph type="title"/>
          </p:nvPr>
        </p:nvSpPr>
        <p:spPr>
          <a:xfrm>
            <a:off x="214282" y="214290"/>
            <a:ext cx="8472518" cy="785818"/>
          </a:xfrm>
        </p:spPr>
        <p:txBody>
          <a:bodyPr>
            <a:normAutofit fontScale="90000"/>
          </a:bodyPr>
          <a:lstStyle/>
          <a:p>
            <a:r>
              <a:rPr lang="en-US" sz="3200" dirty="0">
                <a:solidFill>
                  <a:srgbClr val="FFFF00"/>
                </a:solidFill>
                <a:latin typeface="Comic Sans MS" pitchFamily="66" charset="0"/>
              </a:rPr>
              <a:t>Vascular Lesions Leading to VCI</a:t>
            </a:r>
            <a:br>
              <a:rPr lang="en-US" sz="3200" dirty="0">
                <a:solidFill>
                  <a:srgbClr val="FFFF00"/>
                </a:solidFill>
                <a:latin typeface="Comic Sans MS" pitchFamily="66" charset="0"/>
              </a:rPr>
            </a:br>
            <a:r>
              <a:rPr lang="en-US" sz="3200" dirty="0">
                <a:solidFill>
                  <a:srgbClr val="FFFF00"/>
                </a:solidFill>
                <a:latin typeface="Comic Sans MS" pitchFamily="66" charset="0"/>
              </a:rPr>
              <a:t>and Their Effects on the Brain</a:t>
            </a:r>
            <a:endParaRPr lang="el-GR" sz="32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4282" y="1462088"/>
            <a:ext cx="8786874" cy="3933825"/>
          </a:xfrm>
          <a:prstGeom prst="rect">
            <a:avLst/>
          </a:prstGeom>
          <a:noFill/>
          <a:ln w="9525">
            <a:noFill/>
            <a:miter lim="800000"/>
            <a:headEnd/>
            <a:tailEnd/>
          </a:ln>
          <a:effectLst/>
        </p:spPr>
      </p:pic>
      <p:sp>
        <p:nvSpPr>
          <p:cNvPr id="3" name="2 - Τίτλος"/>
          <p:cNvSpPr>
            <a:spLocks noGrp="1"/>
          </p:cNvSpPr>
          <p:nvPr>
            <p:ph type="title"/>
          </p:nvPr>
        </p:nvSpPr>
        <p:spPr/>
        <p:txBody>
          <a:bodyPr>
            <a:normAutofit/>
          </a:bodyPr>
          <a:lstStyle/>
          <a:p>
            <a:r>
              <a:rPr lang="en-GB" sz="3200" dirty="0">
                <a:solidFill>
                  <a:srgbClr val="FFFF00"/>
                </a:solidFill>
                <a:latin typeface="Comic Sans MS" pitchFamily="66" charset="0"/>
              </a:rPr>
              <a:t>Brain Lesions Responsible for</a:t>
            </a:r>
            <a:br>
              <a:rPr lang="en-GB" sz="3200" dirty="0">
                <a:solidFill>
                  <a:srgbClr val="FFFF00"/>
                </a:solidFill>
                <a:latin typeface="Comic Sans MS" pitchFamily="66" charset="0"/>
              </a:rPr>
            </a:br>
            <a:r>
              <a:rPr lang="en-GB" sz="3200" dirty="0">
                <a:solidFill>
                  <a:srgbClr val="FFFF00"/>
                </a:solidFill>
                <a:latin typeface="Comic Sans MS" pitchFamily="66" charset="0"/>
              </a:rPr>
              <a:t>Vascular Cognitive Impairment</a:t>
            </a:r>
            <a:endParaRPr lang="el-GR" sz="32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76225" y="904874"/>
            <a:ext cx="8591550" cy="53102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38138" y="804863"/>
            <a:ext cx="8467725" cy="5248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561956"/>
          </a:xfrm>
        </p:spPr>
        <p:txBody>
          <a:bodyPr>
            <a:noAutofit/>
          </a:bodyPr>
          <a:lstStyle/>
          <a:p>
            <a:pPr fontAlgn="auto">
              <a:spcAft>
                <a:spcPts val="0"/>
              </a:spcAft>
              <a:defRPr/>
            </a:pPr>
            <a:r>
              <a:rPr lang="el-GR" sz="3600" dirty="0" smtClean="0">
                <a:solidFill>
                  <a:srgbClr val="FFFF00"/>
                </a:solidFill>
                <a:latin typeface="Comic Sans MS" pitchFamily="66" charset="0"/>
              </a:rPr>
              <a:t>Άνοια &amp; ΑΕΕ (1)</a:t>
            </a:r>
            <a:endParaRPr lang="el-GR" sz="3600" dirty="0">
              <a:solidFill>
                <a:srgbClr val="FFFF00"/>
              </a:solidFill>
              <a:latin typeface="Comic Sans MS" pitchFamily="66" charset="0"/>
            </a:endParaRPr>
          </a:p>
        </p:txBody>
      </p:sp>
      <p:sp>
        <p:nvSpPr>
          <p:cNvPr id="2" name="1 - Θέση περιεχομένου"/>
          <p:cNvSpPr>
            <a:spLocks noGrp="1"/>
          </p:cNvSpPr>
          <p:nvPr>
            <p:ph idx="1"/>
          </p:nvPr>
        </p:nvSpPr>
        <p:spPr>
          <a:xfrm>
            <a:off x="428596" y="1000108"/>
            <a:ext cx="8229629" cy="5643602"/>
          </a:xfrm>
        </p:spPr>
        <p:txBody>
          <a:bodyPr>
            <a:normAutofit/>
          </a:bodyPr>
          <a:lstStyle/>
          <a:p>
            <a:pPr marL="274320" indent="-274320" fontAlgn="auto">
              <a:spcAft>
                <a:spcPts val="0"/>
              </a:spcAft>
              <a:buClr>
                <a:srgbClr val="FFFF00"/>
              </a:buClr>
              <a:buFont typeface="Wingdings" pitchFamily="2" charset="2"/>
              <a:buChar char="ü"/>
              <a:defRPr/>
            </a:pPr>
            <a:r>
              <a:rPr lang="el-GR" sz="2400" dirty="0" smtClean="0">
                <a:latin typeface="Comic Sans MS" pitchFamily="66" charset="0"/>
              </a:rPr>
              <a:t>Υψηλή επίπτωση σε ποσοστό 6-32% των ασθενών σε παρακολούθηση από 3 μήνες μέχρι 20 χρόνια</a:t>
            </a:r>
          </a:p>
          <a:p>
            <a:pPr marL="274320" indent="-274320" fontAlgn="auto">
              <a:spcAft>
                <a:spcPts val="0"/>
              </a:spcAft>
              <a:buClr>
                <a:srgbClr val="FFFF00"/>
              </a:buClr>
              <a:buFont typeface="Wingdings" pitchFamily="2" charset="2"/>
              <a:buChar char="ü"/>
              <a:defRPr/>
            </a:pPr>
            <a:r>
              <a:rPr lang="el-GR" sz="2400" dirty="0" smtClean="0">
                <a:latin typeface="Comic Sans MS" pitchFamily="66" charset="0"/>
              </a:rPr>
              <a:t>Οι περισσότεροι από τους ασθενείς είχαν ενδείξεις ήπιας νοητικής διαταραχής και πριν το ΑΕΕ</a:t>
            </a:r>
          </a:p>
          <a:p>
            <a:pPr marL="274320" indent="-274320" fontAlgn="auto">
              <a:spcAft>
                <a:spcPts val="0"/>
              </a:spcAft>
              <a:buClr>
                <a:srgbClr val="FFFF00"/>
              </a:buClr>
              <a:buFont typeface="Wingdings" pitchFamily="2" charset="2"/>
              <a:buChar char="ü"/>
              <a:defRPr/>
            </a:pPr>
            <a:r>
              <a:rPr lang="el-GR" sz="2400" dirty="0" smtClean="0">
                <a:latin typeface="Comic Sans MS" pitchFamily="66" charset="0"/>
              </a:rPr>
              <a:t>Η ηλικία (σημαντικότερος παράγοντας)</a:t>
            </a:r>
          </a:p>
          <a:p>
            <a:pPr>
              <a:lnSpc>
                <a:spcPct val="80000"/>
              </a:lnSpc>
              <a:buClr>
                <a:srgbClr val="FFFF00"/>
              </a:buClr>
              <a:buFont typeface="Wingdings" pitchFamily="2" charset="2"/>
              <a:buChar char="ü"/>
            </a:pPr>
            <a:r>
              <a:rPr lang="el-GR" sz="2400" dirty="0" smtClean="0">
                <a:latin typeface="Comic Sans MS" pitchFamily="66" charset="0"/>
              </a:rPr>
              <a:t>Μέγεθος ΑΕΕ (βλάβες &gt; </a:t>
            </a:r>
            <a:r>
              <a:rPr lang="en-US" sz="2400" dirty="0" smtClean="0">
                <a:latin typeface="Comic Sans MS" pitchFamily="66" charset="0"/>
              </a:rPr>
              <a:t> </a:t>
            </a:r>
            <a:r>
              <a:rPr lang="el-GR" sz="2400" dirty="0" smtClean="0">
                <a:latin typeface="Comic Sans MS" pitchFamily="66" charset="0"/>
              </a:rPr>
              <a:t>50-</a:t>
            </a:r>
            <a:r>
              <a:rPr lang="el-GR" sz="2400" dirty="0" smtClean="0">
                <a:solidFill>
                  <a:srgbClr val="FFC000"/>
                </a:solidFill>
                <a:latin typeface="Comic Sans MS" pitchFamily="66" charset="0"/>
              </a:rPr>
              <a:t>100 </a:t>
            </a:r>
            <a:r>
              <a:rPr lang="en-US" sz="2400" dirty="0" smtClean="0">
                <a:latin typeface="Comic Sans MS" pitchFamily="66" charset="0"/>
              </a:rPr>
              <a:t>ml </a:t>
            </a:r>
            <a:r>
              <a:rPr lang="el-GR" sz="2400" dirty="0" smtClean="0">
                <a:latin typeface="Comic Sans MS" pitchFamily="66" charset="0"/>
              </a:rPr>
              <a:t>εγκεφαλικού ιστού)</a:t>
            </a:r>
          </a:p>
          <a:p>
            <a:pPr marL="274320" indent="-274320" fontAlgn="auto">
              <a:spcAft>
                <a:spcPts val="0"/>
              </a:spcAft>
              <a:buClr>
                <a:srgbClr val="FFFF00"/>
              </a:buClr>
              <a:buFont typeface="Wingdings" pitchFamily="2" charset="2"/>
              <a:buChar char="ü"/>
              <a:defRPr/>
            </a:pPr>
            <a:r>
              <a:rPr lang="el-GR" sz="2400" dirty="0" smtClean="0">
                <a:latin typeface="Comic Sans MS" pitchFamily="66" charset="0"/>
              </a:rPr>
              <a:t> Παρουσία </a:t>
            </a:r>
            <a:r>
              <a:rPr lang="el-GR" sz="2400" dirty="0" err="1" smtClean="0">
                <a:latin typeface="Comic Sans MS" pitchFamily="66" charset="0"/>
              </a:rPr>
              <a:t>λευκοεγκεφαλοπάθειας</a:t>
            </a:r>
            <a:r>
              <a:rPr lang="el-GR" sz="2400" dirty="0" smtClean="0">
                <a:latin typeface="Comic Sans MS" pitchFamily="66" charset="0"/>
              </a:rPr>
              <a:t> και φλοιώδους ατροφίας σε απεικόνιση</a:t>
            </a:r>
          </a:p>
          <a:p>
            <a:pPr>
              <a:lnSpc>
                <a:spcPct val="80000"/>
              </a:lnSpc>
              <a:buClr>
                <a:srgbClr val="FFFF00"/>
              </a:buClr>
              <a:buFont typeface="Wingdings" pitchFamily="2" charset="2"/>
              <a:buChar char="ü"/>
            </a:pPr>
            <a:r>
              <a:rPr lang="el-GR" sz="2400" dirty="0" smtClean="0">
                <a:latin typeface="Comic Sans MS" pitchFamily="66" charset="0"/>
              </a:rPr>
              <a:t>Επιπλοκές ΑΕΕ: επιληπτικές κρίσεις, αρρυθμίες, λοιμώξεις, υπόταση</a:t>
            </a:r>
          </a:p>
          <a:p>
            <a:pPr>
              <a:lnSpc>
                <a:spcPct val="80000"/>
              </a:lnSpc>
              <a:buClr>
                <a:srgbClr val="FFFF00"/>
              </a:buClr>
              <a:buFont typeface="Wingdings" pitchFamily="2" charset="2"/>
              <a:buChar char="ü"/>
            </a:pPr>
            <a:r>
              <a:rPr lang="el-GR" sz="2400" dirty="0" smtClean="0">
                <a:latin typeface="Comic Sans MS" pitchFamily="66" charset="0"/>
              </a:rPr>
              <a:t>Υπολειμματικές βλάβες: δυσφαγία-</a:t>
            </a:r>
            <a:r>
              <a:rPr lang="el-GR" sz="2400" dirty="0" err="1" smtClean="0">
                <a:latin typeface="Comic Sans MS" pitchFamily="66" charset="0"/>
              </a:rPr>
              <a:t>δυσκαταποσία,</a:t>
            </a:r>
            <a:r>
              <a:rPr lang="el-GR" sz="2400" dirty="0" smtClean="0">
                <a:latin typeface="Comic Sans MS" pitchFamily="66" charset="0"/>
              </a:rPr>
              <a:t> περιορισμός-αδυναμία κίνησης, </a:t>
            </a:r>
            <a:r>
              <a:rPr lang="el-GR" sz="2400" dirty="0" err="1" smtClean="0">
                <a:latin typeface="Comic Sans MS" pitchFamily="66" charset="0"/>
              </a:rPr>
              <a:t>ορθοκυστικές</a:t>
            </a:r>
            <a:r>
              <a:rPr lang="el-GR" sz="2400" dirty="0" smtClean="0">
                <a:latin typeface="Comic Sans MS" pitchFamily="66" charset="0"/>
              </a:rPr>
              <a:t> διαταραχές </a:t>
            </a:r>
          </a:p>
          <a:p>
            <a:pPr marL="274320" indent="-274320" fontAlgn="auto">
              <a:spcAft>
                <a:spcPts val="0"/>
              </a:spcAft>
              <a:buClr>
                <a:srgbClr val="FFFF00"/>
              </a:buClr>
              <a:buFont typeface="Wingdings" pitchFamily="2" charset="2"/>
              <a:buChar char="ü"/>
              <a:defRPr/>
            </a:pPr>
            <a:endParaRPr lang="el-GR" sz="2400" dirty="0" smtClean="0">
              <a:latin typeface="Comic Sans MS" pitchFamily="66" charset="0"/>
            </a:endParaRPr>
          </a:p>
          <a:p>
            <a:pPr marL="274320" indent="-274320">
              <a:buClr>
                <a:srgbClr val="FFFF00"/>
              </a:buClr>
              <a:buFont typeface="Wingdings" pitchFamily="2" charset="2"/>
              <a:buChar char="ü"/>
              <a:defRPr/>
            </a:pPr>
            <a:endParaRPr lang="el-GR" sz="2400" dirty="0" smtClean="0">
              <a:latin typeface="Comic Sans MS" pitchFamily="66" charset="0"/>
            </a:endParaRPr>
          </a:p>
          <a:p>
            <a:pPr marL="274320" indent="-274320" fontAlgn="auto">
              <a:spcAft>
                <a:spcPts val="0"/>
              </a:spcAft>
              <a:buClr>
                <a:srgbClr val="FFFF00"/>
              </a:buClr>
              <a:buFont typeface="Wingdings" pitchFamily="2" charset="2"/>
              <a:buChar char="ü"/>
              <a:defRPr/>
            </a:pPr>
            <a:endParaRPr lang="el-GR" sz="2400" dirty="0" smtClean="0">
              <a:latin typeface="Comic Sans MS" pitchFamily="66" charset="0"/>
            </a:endParaRPr>
          </a:p>
          <a:p>
            <a:pPr marL="274320" indent="-274320" fontAlgn="auto">
              <a:spcAft>
                <a:spcPts val="0"/>
              </a:spcAft>
              <a:buFont typeface="Wingdings 2"/>
              <a:buChar char=""/>
              <a:defRPr/>
            </a:pPr>
            <a:endParaRPr lang="el-GR" sz="2000" dirty="0" smtClean="0">
              <a:solidFill>
                <a:srgbClr val="002060"/>
              </a:solidFill>
            </a:endParaRPr>
          </a:p>
          <a:p>
            <a:pPr marL="274320" indent="-274320" fontAlgn="auto">
              <a:spcAft>
                <a:spcPts val="0"/>
              </a:spcAft>
              <a:buFont typeface="Wingdings 2"/>
              <a:buNone/>
              <a:defRPr/>
            </a:pPr>
            <a:endParaRPr lang="el-GR" sz="1100" dirty="0" smtClean="0">
              <a:solidFill>
                <a:srgbClr val="002060"/>
              </a:solidFill>
            </a:endParaRPr>
          </a:p>
          <a:p>
            <a:pPr marL="274320" indent="-274320" fontAlgn="auto">
              <a:spcAft>
                <a:spcPts val="0"/>
              </a:spcAft>
              <a:buFont typeface="Wingdings 2"/>
              <a:buChar char=""/>
              <a:defRPr/>
            </a:pPr>
            <a:endParaRPr lang="el-GR" sz="200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a:bodyPr>
          <a:lstStyle/>
          <a:p>
            <a:r>
              <a:rPr lang="el-GR" sz="3600" dirty="0" smtClean="0">
                <a:solidFill>
                  <a:srgbClr val="FFFF00"/>
                </a:solidFill>
                <a:latin typeface="Comic Sans MS" pitchFamily="66" charset="0"/>
              </a:rPr>
              <a:t>Άνοια &amp; ΑΕΕ (2)</a:t>
            </a:r>
            <a:endParaRPr lang="el-GR" sz="3600" dirty="0">
              <a:solidFill>
                <a:srgbClr val="FFFF00"/>
              </a:solidFill>
              <a:latin typeface="Comic Sans MS" pitchFamily="66" charset="0"/>
            </a:endParaRPr>
          </a:p>
        </p:txBody>
      </p:sp>
      <p:sp>
        <p:nvSpPr>
          <p:cNvPr id="176131" name="Rectangle 3"/>
          <p:cNvSpPr>
            <a:spLocks noGrp="1" noChangeArrowheads="1"/>
          </p:cNvSpPr>
          <p:nvPr>
            <p:ph idx="1"/>
          </p:nvPr>
        </p:nvSpPr>
        <p:spPr>
          <a:xfrm>
            <a:off x="457200" y="1428736"/>
            <a:ext cx="8229600" cy="4071966"/>
          </a:xfrm>
        </p:spPr>
        <p:txBody>
          <a:bodyPr>
            <a:normAutofit lnSpcReduction="10000"/>
          </a:bodyPr>
          <a:lstStyle/>
          <a:p>
            <a:pPr>
              <a:lnSpc>
                <a:spcPct val="80000"/>
              </a:lnSpc>
              <a:buClr>
                <a:srgbClr val="FFFF00"/>
              </a:buClr>
              <a:buFont typeface="Wingdings" pitchFamily="2" charset="2"/>
              <a:buChar char="ü"/>
            </a:pPr>
            <a:r>
              <a:rPr lang="el-GR" sz="2400" dirty="0" smtClean="0">
                <a:latin typeface="Comic Sans MS" pitchFamily="66" charset="0"/>
              </a:rPr>
              <a:t> </a:t>
            </a:r>
            <a:r>
              <a:rPr lang="el-GR" sz="2800" dirty="0" smtClean="0">
                <a:latin typeface="Comic Sans MS" pitchFamily="66" charset="0"/>
              </a:rPr>
              <a:t>Επαναλαμβανόμενα ΑΕΕ («σιωπηλά» ή μη)</a:t>
            </a:r>
          </a:p>
          <a:p>
            <a:pPr>
              <a:lnSpc>
                <a:spcPct val="80000"/>
              </a:lnSpc>
              <a:buClr>
                <a:srgbClr val="FFFF00"/>
              </a:buClr>
              <a:buNone/>
            </a:pPr>
            <a:endParaRPr lang="el-GR" sz="2800" dirty="0" smtClean="0">
              <a:latin typeface="Comic Sans MS" pitchFamily="66" charset="0"/>
            </a:endParaRPr>
          </a:p>
          <a:p>
            <a:pPr>
              <a:lnSpc>
                <a:spcPct val="80000"/>
              </a:lnSpc>
              <a:buClr>
                <a:srgbClr val="FFFF00"/>
              </a:buClr>
              <a:buFont typeface="Wingdings" pitchFamily="2" charset="2"/>
              <a:buChar char="ü"/>
            </a:pPr>
            <a:r>
              <a:rPr lang="el-GR" sz="2800" dirty="0" smtClean="0">
                <a:latin typeface="Comic Sans MS" pitchFamily="66" charset="0"/>
              </a:rPr>
              <a:t>Τοπογραφία των ΑΕΕ: βλάβες σε περιοχές που επηρεάζουν τη μνήμη και τις </a:t>
            </a:r>
            <a:r>
              <a:rPr lang="el-GR" sz="2800" dirty="0" err="1" smtClean="0">
                <a:latin typeface="Comic Sans MS" pitchFamily="66" charset="0"/>
              </a:rPr>
              <a:t>γνωσιακές</a:t>
            </a:r>
            <a:r>
              <a:rPr lang="el-GR" sz="2800" dirty="0" smtClean="0">
                <a:latin typeface="Comic Sans MS" pitchFamily="66" charset="0"/>
              </a:rPr>
              <a:t> λειτουργίες</a:t>
            </a:r>
            <a:endParaRPr lang="el-GR" sz="2800" dirty="0">
              <a:latin typeface="Comic Sans MS" pitchFamily="66" charset="0"/>
            </a:endParaRPr>
          </a:p>
          <a:p>
            <a:pPr>
              <a:lnSpc>
                <a:spcPct val="80000"/>
              </a:lnSpc>
            </a:pPr>
            <a:r>
              <a:rPr lang="el-GR" sz="2800" dirty="0" smtClean="0">
                <a:latin typeface="Comic Sans MS" pitchFamily="66" charset="0"/>
              </a:rPr>
              <a:t>Θάλαμος </a:t>
            </a:r>
          </a:p>
          <a:p>
            <a:pPr>
              <a:lnSpc>
                <a:spcPct val="80000"/>
              </a:lnSpc>
            </a:pPr>
            <a:r>
              <a:rPr lang="el-GR" sz="2800" dirty="0" smtClean="0">
                <a:latin typeface="Comic Sans MS" pitchFamily="66" charset="0"/>
              </a:rPr>
              <a:t>Μετωπιαίος λοβός</a:t>
            </a:r>
          </a:p>
          <a:p>
            <a:pPr>
              <a:lnSpc>
                <a:spcPct val="80000"/>
              </a:lnSpc>
            </a:pPr>
            <a:r>
              <a:rPr lang="el-GR" sz="2800" dirty="0" smtClean="0">
                <a:latin typeface="Comic Sans MS" pitchFamily="66" charset="0"/>
              </a:rPr>
              <a:t> </a:t>
            </a:r>
            <a:r>
              <a:rPr lang="el-GR" sz="2800" dirty="0">
                <a:latin typeface="Comic Sans MS" pitchFamily="66" charset="0"/>
              </a:rPr>
              <a:t>Ι</a:t>
            </a:r>
            <a:r>
              <a:rPr lang="el-GR" sz="2800" dirty="0" smtClean="0">
                <a:latin typeface="Comic Sans MS" pitchFamily="66" charset="0"/>
              </a:rPr>
              <a:t>ππόκαμπος </a:t>
            </a:r>
            <a:endParaRPr lang="el-GR" sz="2800" dirty="0">
              <a:latin typeface="Comic Sans MS" pitchFamily="66" charset="0"/>
            </a:endParaRPr>
          </a:p>
          <a:p>
            <a:pPr>
              <a:lnSpc>
                <a:spcPct val="80000"/>
              </a:lnSpc>
            </a:pPr>
            <a:r>
              <a:rPr lang="el-GR" sz="2800" dirty="0">
                <a:latin typeface="Comic Sans MS" pitchFamily="66" charset="0"/>
              </a:rPr>
              <a:t>Γωνιώδης έλικα </a:t>
            </a:r>
            <a:endParaRPr lang="el-GR" sz="2800" dirty="0" smtClean="0">
              <a:latin typeface="Comic Sans MS" pitchFamily="66" charset="0"/>
            </a:endParaRPr>
          </a:p>
          <a:p>
            <a:pPr>
              <a:lnSpc>
                <a:spcPct val="80000"/>
              </a:lnSpc>
            </a:pPr>
            <a:r>
              <a:rPr lang="el-GR" sz="2800" dirty="0" smtClean="0">
                <a:latin typeface="Comic Sans MS" pitchFamily="66" charset="0"/>
              </a:rPr>
              <a:t>Πρόσθιο σκέλος έσω κάψας</a:t>
            </a:r>
            <a:endParaRPr lang="el-GR" sz="2800" dirty="0">
              <a:latin typeface="Comic Sans MS" pitchFamily="66" charset="0"/>
            </a:endParaRPr>
          </a:p>
          <a:p>
            <a:pPr>
              <a:lnSpc>
                <a:spcPct val="80000"/>
              </a:lnSpc>
              <a:buFontTx/>
              <a:buNone/>
            </a:pPr>
            <a:endParaRPr lang="el-GR" sz="2000" dirty="0"/>
          </a:p>
        </p:txBody>
      </p:sp>
      <p:sp>
        <p:nvSpPr>
          <p:cNvPr id="4" name="3 - Ορθογώνιο"/>
          <p:cNvSpPr/>
          <p:nvPr/>
        </p:nvSpPr>
        <p:spPr>
          <a:xfrm>
            <a:off x="3500430" y="6143644"/>
            <a:ext cx="4633000" cy="316433"/>
          </a:xfrm>
          <a:prstGeom prst="rect">
            <a:avLst/>
          </a:prstGeom>
        </p:spPr>
        <p:txBody>
          <a:bodyPr wrap="none">
            <a:spAutoFit/>
          </a:bodyPr>
          <a:lstStyle/>
          <a:p>
            <a:pPr>
              <a:lnSpc>
                <a:spcPct val="80000"/>
              </a:lnSpc>
            </a:pPr>
            <a:r>
              <a:rPr lang="en-US" dirty="0" err="1" smtClean="0">
                <a:latin typeface="Comic Sans MS" pitchFamily="66" charset="0"/>
              </a:rPr>
              <a:t>Cerebrovasc</a:t>
            </a:r>
            <a:r>
              <a:rPr lang="en-US" dirty="0" smtClean="0">
                <a:latin typeface="Comic Sans MS" pitchFamily="66" charset="0"/>
              </a:rPr>
              <a:t> </a:t>
            </a:r>
            <a:r>
              <a:rPr lang="en-US" dirty="0" err="1" smtClean="0">
                <a:latin typeface="Comic Sans MS" pitchFamily="66" charset="0"/>
              </a:rPr>
              <a:t>Dis</a:t>
            </a:r>
            <a:r>
              <a:rPr lang="en-US" dirty="0" smtClean="0">
                <a:latin typeface="Comic Sans MS" pitchFamily="66" charset="0"/>
              </a:rPr>
              <a:t> 2005;20(</a:t>
            </a:r>
            <a:r>
              <a:rPr lang="en-US" dirty="0" err="1" smtClean="0">
                <a:latin typeface="Comic Sans MS" pitchFamily="66" charset="0"/>
              </a:rPr>
              <a:t>suppl</a:t>
            </a:r>
            <a:r>
              <a:rPr lang="en-US" dirty="0" smtClean="0">
                <a:latin typeface="Comic Sans MS" pitchFamily="66" charset="0"/>
              </a:rPr>
              <a:t> 2):91-100</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9525" y="1785926"/>
            <a:ext cx="9134475" cy="3556000"/>
          </a:xfrm>
          <a:prstGeom prst="rect">
            <a:avLst/>
          </a:prstGeom>
          <a:noFill/>
          <a:ln w="9525">
            <a:noFill/>
            <a:miter lim="800000"/>
            <a:headEnd/>
            <a:tailEnd/>
          </a:ln>
        </p:spPr>
      </p:pic>
      <p:pic>
        <p:nvPicPr>
          <p:cNvPr id="28675" name="Picture 4"/>
          <p:cNvPicPr>
            <a:picLocks noChangeAspect="1" noChangeArrowheads="1"/>
          </p:cNvPicPr>
          <p:nvPr/>
        </p:nvPicPr>
        <p:blipFill>
          <a:blip r:embed="rId4"/>
          <a:srcRect/>
          <a:stretch>
            <a:fillRect/>
          </a:stretch>
        </p:blipFill>
        <p:spPr bwMode="auto">
          <a:xfrm>
            <a:off x="6000760" y="6429396"/>
            <a:ext cx="2676525" cy="266700"/>
          </a:xfrm>
          <a:prstGeom prst="rect">
            <a:avLst/>
          </a:prstGeom>
          <a:noFill/>
          <a:ln w="9525">
            <a:noFill/>
            <a:miter lim="800000"/>
            <a:headEnd/>
            <a:tailEnd/>
          </a:ln>
        </p:spPr>
      </p:pic>
      <p:sp>
        <p:nvSpPr>
          <p:cNvPr id="4" name="3 - Τίτλος"/>
          <p:cNvSpPr>
            <a:spLocks noGrp="1"/>
          </p:cNvSpPr>
          <p:nvPr>
            <p:ph type="title"/>
          </p:nvPr>
        </p:nvSpPr>
        <p:spPr/>
        <p:txBody>
          <a:bodyPr>
            <a:normAutofit/>
          </a:bodyPr>
          <a:lstStyle/>
          <a:p>
            <a:r>
              <a:rPr lang="el-GR" sz="3600" dirty="0" err="1" smtClean="0">
                <a:solidFill>
                  <a:srgbClr val="FFFF00"/>
                </a:solidFill>
                <a:latin typeface="Comic Sans MS" pitchFamily="66" charset="0"/>
              </a:rPr>
              <a:t>Παθοφυσιολογία</a:t>
            </a:r>
            <a:endParaRPr lang="el-GR" sz="36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290"/>
            <a:ext cx="8643998" cy="785818"/>
          </a:xfrm>
        </p:spPr>
        <p:txBody>
          <a:bodyPr>
            <a:normAutofit fontScale="90000"/>
          </a:bodyPr>
          <a:lstStyle/>
          <a:p>
            <a:r>
              <a:rPr lang="en-GB" sz="3300" dirty="0">
                <a:solidFill>
                  <a:srgbClr val="FFFF00"/>
                </a:solidFill>
                <a:latin typeface="Comic Sans MS" pitchFamily="66" charset="0"/>
              </a:rPr>
              <a:t>Potential Mechanisms of </a:t>
            </a:r>
            <a:r>
              <a:rPr lang="en-GB" sz="3300" dirty="0" smtClean="0">
                <a:solidFill>
                  <a:srgbClr val="FFFF00"/>
                </a:solidFill>
                <a:latin typeface="Comic Sans MS" pitchFamily="66" charset="0"/>
              </a:rPr>
              <a:t>the</a:t>
            </a:r>
            <a:r>
              <a:rPr lang="en-US" sz="3300" dirty="0" smtClean="0">
                <a:solidFill>
                  <a:srgbClr val="FFFF00"/>
                </a:solidFill>
                <a:latin typeface="Comic Sans MS" pitchFamily="66" charset="0"/>
              </a:rPr>
              <a:t>Blood </a:t>
            </a:r>
            <a:r>
              <a:rPr lang="en-US" sz="3300" dirty="0">
                <a:solidFill>
                  <a:srgbClr val="FFFF00"/>
                </a:solidFill>
                <a:latin typeface="Comic Sans MS" pitchFamily="66" charset="0"/>
              </a:rPr>
              <a:t>Vessel Damage Induced by </a:t>
            </a:r>
            <a:r>
              <a:rPr lang="en-US" sz="3300" dirty="0" smtClean="0">
                <a:solidFill>
                  <a:srgbClr val="FFFF00"/>
                </a:solidFill>
                <a:latin typeface="Comic Sans MS" pitchFamily="66" charset="0"/>
              </a:rPr>
              <a:t>Vascular</a:t>
            </a:r>
            <a:r>
              <a:rPr lang="el-GR" sz="3300" dirty="0" smtClean="0">
                <a:solidFill>
                  <a:srgbClr val="FFFF00"/>
                </a:solidFill>
                <a:latin typeface="Comic Sans MS" pitchFamily="66" charset="0"/>
              </a:rPr>
              <a:t> </a:t>
            </a:r>
            <a:r>
              <a:rPr lang="en-GB" sz="3000" dirty="0" smtClean="0">
                <a:solidFill>
                  <a:srgbClr val="FFFF00"/>
                </a:solidFill>
                <a:latin typeface="Comic Sans MS" pitchFamily="66" charset="0"/>
              </a:rPr>
              <a:t>Risk </a:t>
            </a:r>
            <a:r>
              <a:rPr lang="en-GB" sz="3000" dirty="0">
                <a:solidFill>
                  <a:srgbClr val="FFFF00"/>
                </a:solidFill>
                <a:latin typeface="Comic Sans MS" pitchFamily="66" charset="0"/>
              </a:rPr>
              <a:t>Factors</a:t>
            </a:r>
            <a:endParaRPr lang="el-GR" sz="3000" dirty="0">
              <a:solidFill>
                <a:srgbClr val="FFFF00"/>
              </a:solidFill>
              <a:latin typeface="Comic Sans MS" pitchFamily="66" charset="0"/>
            </a:endParaRPr>
          </a:p>
        </p:txBody>
      </p:sp>
      <p:pic>
        <p:nvPicPr>
          <p:cNvPr id="7170" name="Picture 2"/>
          <p:cNvPicPr>
            <a:picLocks noChangeAspect="1" noChangeArrowheads="1"/>
          </p:cNvPicPr>
          <p:nvPr/>
        </p:nvPicPr>
        <p:blipFill>
          <a:blip r:embed="rId2"/>
          <a:srcRect/>
          <a:stretch>
            <a:fillRect/>
          </a:stretch>
        </p:blipFill>
        <p:spPr bwMode="auto">
          <a:xfrm>
            <a:off x="214282" y="1285860"/>
            <a:ext cx="8715404"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8229600" cy="1143000"/>
          </a:xfrm>
        </p:spPr>
        <p:txBody>
          <a:bodyPr>
            <a:normAutofit/>
          </a:bodyPr>
          <a:lstStyle/>
          <a:p>
            <a:r>
              <a:rPr lang="en-US" sz="3200" dirty="0" smtClean="0">
                <a:solidFill>
                  <a:srgbClr val="FFFF00"/>
                </a:solidFill>
                <a:latin typeface="Comic Sans MS" pitchFamily="66" charset="0"/>
              </a:rPr>
              <a:t>Major pathological findings underlying vascular dementia</a:t>
            </a:r>
            <a:endParaRPr lang="el-GR" sz="3200" dirty="0">
              <a:solidFill>
                <a:srgbClr val="FFFF00"/>
              </a:solidFill>
              <a:latin typeface="Comic Sans MS" pitchFamily="66" charset="0"/>
            </a:endParaRPr>
          </a:p>
        </p:txBody>
      </p:sp>
      <p:pic>
        <p:nvPicPr>
          <p:cNvPr id="259074" name="Picture 2"/>
          <p:cNvPicPr>
            <a:picLocks noChangeAspect="1" noChangeArrowheads="1"/>
          </p:cNvPicPr>
          <p:nvPr/>
        </p:nvPicPr>
        <p:blipFill>
          <a:blip r:embed="rId2"/>
          <a:srcRect/>
          <a:stretch>
            <a:fillRect/>
          </a:stretch>
        </p:blipFill>
        <p:spPr bwMode="auto">
          <a:xfrm>
            <a:off x="1600200" y="1285860"/>
            <a:ext cx="5943600" cy="5300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fontAlgn="auto">
              <a:spcAft>
                <a:spcPts val="0"/>
              </a:spcAft>
              <a:defRPr/>
            </a:pPr>
            <a:r>
              <a:rPr lang="el-GR" sz="3600" dirty="0" smtClean="0">
                <a:solidFill>
                  <a:srgbClr val="FFFF00"/>
                </a:solidFill>
                <a:latin typeface="Comic Sans MS" pitchFamily="66" charset="0"/>
              </a:rPr>
              <a:t>Άνοια-Ορισμός</a:t>
            </a:r>
            <a:endParaRPr lang="el-GR" sz="3600" dirty="0">
              <a:solidFill>
                <a:srgbClr val="FFFF00"/>
              </a:solidFill>
            </a:endParaRPr>
          </a:p>
        </p:txBody>
      </p:sp>
      <p:sp>
        <p:nvSpPr>
          <p:cNvPr id="3" name="2 - Θέση κειμένου"/>
          <p:cNvSpPr>
            <a:spLocks noGrp="1"/>
          </p:cNvSpPr>
          <p:nvPr>
            <p:ph idx="1"/>
          </p:nvPr>
        </p:nvSpPr>
        <p:spPr>
          <a:xfrm>
            <a:off x="357158" y="1600200"/>
            <a:ext cx="8501122" cy="5043510"/>
          </a:xfrm>
        </p:spPr>
        <p:txBody>
          <a:bodyPr>
            <a:noAutofit/>
          </a:bodyPr>
          <a:lstStyle/>
          <a:p>
            <a:pPr fontAlgn="auto">
              <a:spcAft>
                <a:spcPts val="0"/>
              </a:spcAft>
              <a:buClr>
                <a:srgbClr val="FFFF00"/>
              </a:buClr>
              <a:buFont typeface="Wingdings" pitchFamily="2" charset="2"/>
              <a:buChar char="ü"/>
              <a:defRPr/>
            </a:pPr>
            <a:r>
              <a:rPr lang="el-GR" sz="2400" dirty="0" smtClean="0">
                <a:solidFill>
                  <a:schemeClr val="tx1"/>
                </a:solidFill>
                <a:latin typeface="Comic Sans MS" pitchFamily="66" charset="0"/>
              </a:rPr>
              <a:t> </a:t>
            </a:r>
            <a:r>
              <a:rPr lang="el-GR" sz="2800" dirty="0" smtClean="0">
                <a:latin typeface="Comic Sans MS" pitchFamily="66" charset="0"/>
              </a:rPr>
              <a:t>Δ</a:t>
            </a:r>
            <a:r>
              <a:rPr lang="el-GR" sz="2800" dirty="0" smtClean="0">
                <a:solidFill>
                  <a:schemeClr val="tx1"/>
                </a:solidFill>
                <a:latin typeface="Comic Sans MS" pitchFamily="66" charset="0"/>
              </a:rPr>
              <a:t>ιαταραχή που χαρακτηρίζεται από εξασθένηση της μνήμης και τουλάχιστον μιας ακόμη νοητικής λειτουργίας (αφασία, απραξία, αγνωσία, εκτελεστική λειτουργία)</a:t>
            </a:r>
          </a:p>
          <a:p>
            <a:pPr fontAlgn="auto">
              <a:spcAft>
                <a:spcPts val="0"/>
              </a:spcAft>
              <a:buFont typeface="Wingdings 2"/>
              <a:buNone/>
              <a:defRPr/>
            </a:pPr>
            <a:endParaRPr lang="el-GR" sz="2800" dirty="0" smtClean="0">
              <a:solidFill>
                <a:schemeClr val="tx1"/>
              </a:solidFill>
              <a:latin typeface="Comic Sans MS" pitchFamily="66" charset="0"/>
            </a:endParaRPr>
          </a:p>
          <a:p>
            <a:pPr fontAlgn="auto">
              <a:spcAft>
                <a:spcPts val="0"/>
              </a:spcAft>
              <a:buClr>
                <a:srgbClr val="FFFF00"/>
              </a:buClr>
              <a:buFont typeface="Wingdings" pitchFamily="2" charset="2"/>
              <a:buChar char="ü"/>
              <a:defRPr/>
            </a:pPr>
            <a:r>
              <a:rPr lang="el-GR" sz="2800" dirty="0" smtClean="0">
                <a:solidFill>
                  <a:schemeClr val="tx1"/>
                </a:solidFill>
                <a:latin typeface="Comic Sans MS" pitchFamily="66" charset="0"/>
              </a:rPr>
              <a:t> Τα συμπτώματα πρέπει να αντιπροσωπεύουν μια σταδιακή πτώση από ένα προηγούμενο επίπεδο λειτουργικότητας και να είναι αρκετά σοβαρά ώστε να έχουν επιπτώσεις στην καθημερινή δραστηριότητα και ανεξαρτησία του ατόμου </a:t>
            </a:r>
            <a:endParaRPr lang="el-GR" sz="2800" dirty="0">
              <a:solidFill>
                <a:schemeClr val="tx1"/>
              </a:solidFill>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noAutofit/>
          </a:bodyPr>
          <a:lstStyle/>
          <a:p>
            <a:r>
              <a:rPr lang="en-US" sz="3000" dirty="0">
                <a:solidFill>
                  <a:srgbClr val="FFFF00"/>
                </a:solidFill>
                <a:latin typeface="Comic Sans MS" pitchFamily="66" charset="0"/>
              </a:rPr>
              <a:t>Potential Mechanisms of Failure to </a:t>
            </a:r>
            <a:r>
              <a:rPr lang="en-US" sz="3000" dirty="0" err="1">
                <a:solidFill>
                  <a:srgbClr val="FFFF00"/>
                </a:solidFill>
                <a:latin typeface="Comic Sans MS" pitchFamily="66" charset="0"/>
              </a:rPr>
              <a:t>Remyelinate</a:t>
            </a:r>
            <a:r>
              <a:rPr lang="en-US" sz="3000" dirty="0">
                <a:solidFill>
                  <a:srgbClr val="FFFF00"/>
                </a:solidFill>
                <a:latin typeface="Comic Sans MS" pitchFamily="66" charset="0"/>
              </a:rPr>
              <a:t> </a:t>
            </a:r>
            <a:r>
              <a:rPr lang="en-US" sz="3000" dirty="0" smtClean="0">
                <a:solidFill>
                  <a:srgbClr val="FFFF00"/>
                </a:solidFill>
                <a:latin typeface="Comic Sans MS" pitchFamily="66" charset="0"/>
              </a:rPr>
              <a:t>the</a:t>
            </a:r>
            <a:r>
              <a:rPr lang="el-GR" sz="3000" dirty="0" smtClean="0">
                <a:solidFill>
                  <a:srgbClr val="FFFF00"/>
                </a:solidFill>
                <a:latin typeface="Comic Sans MS" pitchFamily="66" charset="0"/>
              </a:rPr>
              <a:t> </a:t>
            </a:r>
            <a:r>
              <a:rPr lang="en-GB" sz="3000" dirty="0" smtClean="0">
                <a:solidFill>
                  <a:srgbClr val="FFFF00"/>
                </a:solidFill>
                <a:latin typeface="Comic Sans MS" pitchFamily="66" charset="0"/>
              </a:rPr>
              <a:t>Damaged </a:t>
            </a:r>
            <a:r>
              <a:rPr lang="en-GB" sz="3000" dirty="0">
                <a:solidFill>
                  <a:srgbClr val="FFFF00"/>
                </a:solidFill>
                <a:latin typeface="Comic Sans MS" pitchFamily="66" charset="0"/>
              </a:rPr>
              <a:t>White Matter</a:t>
            </a:r>
            <a:endParaRPr lang="el-GR" sz="3000" dirty="0">
              <a:solidFill>
                <a:srgbClr val="FFFF00"/>
              </a:solidFill>
              <a:latin typeface="Comic Sans MS" pitchFamily="66" charset="0"/>
            </a:endParaRPr>
          </a:p>
        </p:txBody>
      </p:sp>
      <p:pic>
        <p:nvPicPr>
          <p:cNvPr id="8194" name="Picture 2"/>
          <p:cNvPicPr>
            <a:picLocks noChangeArrowheads="1"/>
          </p:cNvPicPr>
          <p:nvPr/>
        </p:nvPicPr>
        <p:blipFill>
          <a:blip r:embed="rId2"/>
          <a:srcRect/>
          <a:stretch>
            <a:fillRect/>
          </a:stretch>
        </p:blipFill>
        <p:spPr bwMode="auto">
          <a:xfrm>
            <a:off x="1428728" y="1071546"/>
            <a:ext cx="6191250" cy="55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r>
              <a:rPr lang="el-GR" sz="3600" dirty="0" smtClean="0">
                <a:solidFill>
                  <a:srgbClr val="FFFF00"/>
                </a:solidFill>
                <a:latin typeface="Comic Sans MS" pitchFamily="66" charset="0"/>
              </a:rPr>
              <a:t>ΑΑ </a:t>
            </a:r>
            <a:r>
              <a:rPr lang="en-US" sz="3600" dirty="0" err="1" smtClean="0">
                <a:solidFill>
                  <a:srgbClr val="FFFF00"/>
                </a:solidFill>
                <a:latin typeface="Comic Sans MS" pitchFamily="66" charset="0"/>
              </a:rPr>
              <a:t>vs</a:t>
            </a:r>
            <a:r>
              <a:rPr lang="el-GR" sz="3600" dirty="0" smtClean="0">
                <a:solidFill>
                  <a:srgbClr val="FFFF00"/>
                </a:solidFill>
                <a:latin typeface="Comic Sans MS" pitchFamily="66" charset="0"/>
              </a:rPr>
              <a:t> ΝΑ</a:t>
            </a:r>
            <a:endParaRPr lang="el-GR" sz="3600" dirty="0">
              <a:solidFill>
                <a:srgbClr val="FFFF00"/>
              </a:solidFill>
              <a:latin typeface="Comic Sans MS" pitchFamily="66" charset="0"/>
            </a:endParaRPr>
          </a:p>
        </p:txBody>
      </p:sp>
      <p:sp>
        <p:nvSpPr>
          <p:cNvPr id="110595" name="Rectangle 3"/>
          <p:cNvSpPr>
            <a:spLocks noGrp="1" noChangeArrowheads="1"/>
          </p:cNvSpPr>
          <p:nvPr>
            <p:ph idx="1"/>
          </p:nvPr>
        </p:nvSpPr>
        <p:spPr>
          <a:xfrm>
            <a:off x="684213" y="1989138"/>
            <a:ext cx="7772400" cy="3368688"/>
          </a:xfrm>
        </p:spPr>
        <p:txBody>
          <a:bodyPr/>
          <a:lstStyle/>
          <a:p>
            <a:pPr>
              <a:lnSpc>
                <a:spcPct val="90000"/>
              </a:lnSpc>
              <a:buClr>
                <a:srgbClr val="FFFF00"/>
              </a:buClr>
              <a:buFont typeface="Wingdings" pitchFamily="2" charset="2"/>
              <a:buChar char="ü"/>
            </a:pPr>
            <a:r>
              <a:rPr lang="el-GR" sz="2400" dirty="0">
                <a:latin typeface="Comic Sans MS" pitchFamily="66" charset="0"/>
              </a:rPr>
              <a:t>Το υπόστρωμα της αγγειακής άνοιας είναι </a:t>
            </a:r>
            <a:r>
              <a:rPr lang="el-GR" sz="2400" dirty="0" err="1">
                <a:latin typeface="Comic Sans MS" pitchFamily="66" charset="0"/>
              </a:rPr>
              <a:t>αθηροσκληρωτικό</a:t>
            </a:r>
            <a:endParaRPr lang="el-GR" sz="2400" dirty="0">
              <a:latin typeface="Comic Sans MS" pitchFamily="66" charset="0"/>
            </a:endParaRPr>
          </a:p>
          <a:p>
            <a:pPr>
              <a:lnSpc>
                <a:spcPct val="90000"/>
              </a:lnSpc>
              <a:buClr>
                <a:srgbClr val="FFFF00"/>
              </a:buClr>
              <a:buFont typeface="Wingdings" pitchFamily="2" charset="2"/>
              <a:buChar char="ü"/>
            </a:pPr>
            <a:r>
              <a:rPr lang="el-GR" sz="2400" dirty="0">
                <a:latin typeface="Comic Sans MS" pitchFamily="66" charset="0"/>
              </a:rPr>
              <a:t>Η Νόσος </a:t>
            </a:r>
            <a:r>
              <a:rPr lang="en-US" sz="2400" dirty="0">
                <a:latin typeface="Comic Sans MS" pitchFamily="66" charset="0"/>
              </a:rPr>
              <a:t>Alzheimer </a:t>
            </a:r>
            <a:r>
              <a:rPr lang="el-GR" sz="2400" dirty="0">
                <a:latin typeface="Comic Sans MS" pitchFamily="66" charset="0"/>
              </a:rPr>
              <a:t>φαίνεται να έχει σε μεγάλο ποσοστό </a:t>
            </a:r>
            <a:r>
              <a:rPr lang="el-GR" sz="2400" dirty="0" err="1">
                <a:latin typeface="Comic Sans MS" pitchFamily="66" charset="0"/>
              </a:rPr>
              <a:t>αθηροσκληρωτικό</a:t>
            </a:r>
            <a:r>
              <a:rPr lang="el-GR" sz="2400" dirty="0">
                <a:latin typeface="Comic Sans MS" pitchFamily="66" charset="0"/>
              </a:rPr>
              <a:t> υπόστρωμα</a:t>
            </a:r>
            <a:r>
              <a:rPr lang="en-US" sz="2400" dirty="0">
                <a:latin typeface="Comic Sans MS" pitchFamily="66" charset="0"/>
              </a:rPr>
              <a:t>.</a:t>
            </a:r>
            <a:endParaRPr lang="el-GR" sz="2400" dirty="0">
              <a:latin typeface="Comic Sans MS" pitchFamily="66" charset="0"/>
            </a:endParaRPr>
          </a:p>
          <a:p>
            <a:pPr>
              <a:lnSpc>
                <a:spcPct val="90000"/>
              </a:lnSpc>
              <a:buClr>
                <a:srgbClr val="FFFF00"/>
              </a:buClr>
              <a:buFont typeface="Wingdings" pitchFamily="2" charset="2"/>
              <a:buChar char="ü"/>
            </a:pPr>
            <a:r>
              <a:rPr lang="el-GR" sz="2400" dirty="0">
                <a:latin typeface="Comic Sans MS" pitchFamily="66" charset="0"/>
              </a:rPr>
              <a:t>Στις πρόσφατες </a:t>
            </a:r>
            <a:r>
              <a:rPr lang="el-GR" sz="2400" dirty="0" err="1">
                <a:latin typeface="Comic Sans MS" pitchFamily="66" charset="0"/>
              </a:rPr>
              <a:t>νεκροτομικές</a:t>
            </a:r>
            <a:r>
              <a:rPr lang="el-GR" sz="2400" dirty="0">
                <a:latin typeface="Comic Sans MS" pitchFamily="66" charset="0"/>
              </a:rPr>
              <a:t> μελέτες η </a:t>
            </a:r>
            <a:r>
              <a:rPr lang="el-GR" sz="2400" dirty="0" err="1">
                <a:latin typeface="Comic Sans MS" pitchFamily="66" charset="0"/>
              </a:rPr>
              <a:t>ιστοπαθολογία</a:t>
            </a:r>
            <a:r>
              <a:rPr lang="el-GR" sz="2400" dirty="0">
                <a:latin typeface="Comic Sans MS" pitchFamily="66" charset="0"/>
              </a:rPr>
              <a:t> της </a:t>
            </a:r>
            <a:r>
              <a:rPr lang="en-US" sz="2400" dirty="0">
                <a:latin typeface="Comic Sans MS" pitchFamily="66" charset="0"/>
              </a:rPr>
              <a:t>Alzheimer </a:t>
            </a:r>
            <a:r>
              <a:rPr lang="el-GR" sz="2400" dirty="0">
                <a:latin typeface="Comic Sans MS" pitchFamily="66" charset="0"/>
              </a:rPr>
              <a:t>και της Αγγειακής άνοιας είναι σε μεγάλο ποσοστό κοινή. </a:t>
            </a:r>
          </a:p>
        </p:txBody>
      </p:sp>
      <p:sp>
        <p:nvSpPr>
          <p:cNvPr id="5" name="4 - TextBox"/>
          <p:cNvSpPr txBox="1"/>
          <p:nvPr/>
        </p:nvSpPr>
        <p:spPr>
          <a:xfrm>
            <a:off x="1285852" y="5857892"/>
            <a:ext cx="6929486" cy="341632"/>
          </a:xfrm>
          <a:prstGeom prst="rect">
            <a:avLst/>
          </a:prstGeom>
          <a:noFill/>
        </p:spPr>
        <p:txBody>
          <a:bodyPr wrap="square" rtlCol="0">
            <a:spAutoFit/>
          </a:bodyPr>
          <a:lstStyle/>
          <a:p>
            <a:pPr>
              <a:lnSpc>
                <a:spcPct val="90000"/>
              </a:lnSpc>
            </a:pPr>
            <a:r>
              <a:rPr lang="en-US" i="1" dirty="0" smtClean="0">
                <a:latin typeface="Comic Sans MS" pitchFamily="66" charset="0"/>
              </a:rPr>
              <a:t>Lancet 2001;357:169-75, Lancet 2004;363:1139-46</a:t>
            </a:r>
            <a:endParaRPr lang="el-GR" sz="2000" dirty="0">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0"/>
            <a:ext cx="8229600" cy="1143000"/>
          </a:xfrm>
        </p:spPr>
        <p:txBody>
          <a:bodyPr>
            <a:noAutofit/>
          </a:bodyPr>
          <a:lstStyle/>
          <a:p>
            <a:pPr algn="ctr" fontAlgn="auto">
              <a:spcAft>
                <a:spcPts val="0"/>
              </a:spcAft>
              <a:defRPr/>
            </a:pPr>
            <a:r>
              <a:rPr lang="el-GR" sz="3600" dirty="0" smtClean="0">
                <a:solidFill>
                  <a:srgbClr val="FFFF00"/>
                </a:solidFill>
                <a:latin typeface="Comic Sans MS" pitchFamily="66" charset="0"/>
              </a:rPr>
              <a:t>Μικτή άνοια </a:t>
            </a:r>
            <a:br>
              <a:rPr lang="el-GR" sz="3600" dirty="0" smtClean="0">
                <a:solidFill>
                  <a:srgbClr val="FFFF00"/>
                </a:solidFill>
                <a:latin typeface="Comic Sans MS" pitchFamily="66" charset="0"/>
              </a:rPr>
            </a:br>
            <a:r>
              <a:rPr lang="el-GR" sz="3600" dirty="0" smtClean="0">
                <a:solidFill>
                  <a:srgbClr val="FFFF00"/>
                </a:solidFill>
                <a:latin typeface="Comic Sans MS" pitchFamily="66" charset="0"/>
              </a:rPr>
              <a:t>( </a:t>
            </a:r>
            <a:r>
              <a:rPr lang="en-GB" sz="3600" dirty="0" smtClean="0">
                <a:solidFill>
                  <a:srgbClr val="FFFF00"/>
                </a:solidFill>
                <a:latin typeface="Comic Sans MS" pitchFamily="66" charset="0"/>
              </a:rPr>
              <a:t>NA </a:t>
            </a:r>
            <a:r>
              <a:rPr lang="el-GR" sz="3600" dirty="0" smtClean="0">
                <a:solidFill>
                  <a:srgbClr val="FFFF00"/>
                </a:solidFill>
                <a:latin typeface="Comic Sans MS" pitchFamily="66" charset="0"/>
              </a:rPr>
              <a:t>με </a:t>
            </a:r>
            <a:r>
              <a:rPr lang="el-GR" sz="3600" dirty="0" err="1" smtClean="0">
                <a:solidFill>
                  <a:srgbClr val="FFFF00"/>
                </a:solidFill>
                <a:latin typeface="Comic Sans MS" pitchFamily="66" charset="0"/>
              </a:rPr>
              <a:t>αγγειοεγκεφαλική</a:t>
            </a:r>
            <a:r>
              <a:rPr lang="el-GR" sz="3600" dirty="0" smtClean="0">
                <a:solidFill>
                  <a:srgbClr val="FFFF00"/>
                </a:solidFill>
                <a:latin typeface="Comic Sans MS" pitchFamily="66" charset="0"/>
              </a:rPr>
              <a:t> νόσο)</a:t>
            </a:r>
            <a:endParaRPr lang="el-GR" sz="3600" dirty="0">
              <a:solidFill>
                <a:srgbClr val="FFFF00"/>
              </a:solidFill>
              <a:latin typeface="Comic Sans MS" pitchFamily="66" charset="0"/>
            </a:endParaRPr>
          </a:p>
        </p:txBody>
      </p:sp>
      <p:sp>
        <p:nvSpPr>
          <p:cNvPr id="2" name="1 - Θέση περιεχομένου"/>
          <p:cNvSpPr>
            <a:spLocks noGrp="1"/>
          </p:cNvSpPr>
          <p:nvPr>
            <p:ph idx="1"/>
          </p:nvPr>
        </p:nvSpPr>
        <p:spPr>
          <a:xfrm>
            <a:off x="457200" y="1524000"/>
            <a:ext cx="8229600" cy="5191125"/>
          </a:xfrm>
        </p:spPr>
        <p:txBody>
          <a:bodyPr>
            <a:normAutofit/>
          </a:bodyPr>
          <a:lstStyle/>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Σε </a:t>
            </a:r>
            <a:r>
              <a:rPr lang="el-GR" sz="2400" dirty="0" err="1" smtClean="0">
                <a:latin typeface="Comic Sans MS" pitchFamily="66" charset="0"/>
              </a:rPr>
              <a:t>παθολογοανατομικό</a:t>
            </a:r>
            <a:r>
              <a:rPr lang="el-GR" sz="2400" dirty="0" smtClean="0">
                <a:latin typeface="Comic Sans MS" pitchFamily="66" charset="0"/>
              </a:rPr>
              <a:t> υλικό ασθενών με </a:t>
            </a:r>
            <a:r>
              <a:rPr lang="en-US" sz="2400" dirty="0" smtClean="0">
                <a:latin typeface="Comic Sans MS" pitchFamily="66" charset="0"/>
              </a:rPr>
              <a:t>N</a:t>
            </a:r>
            <a:r>
              <a:rPr lang="en-GB" sz="2400" dirty="0" smtClean="0">
                <a:latin typeface="Comic Sans MS" pitchFamily="66" charset="0"/>
              </a:rPr>
              <a:t>A </a:t>
            </a:r>
            <a:r>
              <a:rPr lang="el-GR" sz="2400" dirty="0" smtClean="0">
                <a:latin typeface="Comic Sans MS" pitchFamily="66" charset="0"/>
              </a:rPr>
              <a:t>έχει βρεθεί συνύπαρξη αγγειακής παθολογίας στο </a:t>
            </a:r>
            <a:r>
              <a:rPr lang="en-US" sz="2400" dirty="0" smtClean="0">
                <a:latin typeface="Comic Sans MS" pitchFamily="66" charset="0"/>
              </a:rPr>
              <a:t>1/3</a:t>
            </a:r>
            <a:endParaRPr lang="el-GR" sz="2400" dirty="0" smtClean="0">
              <a:latin typeface="Comic Sans MS" pitchFamily="66" charset="0"/>
            </a:endParaRP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Περίπου το </a:t>
            </a:r>
            <a:r>
              <a:rPr lang="en-US" sz="2400" dirty="0" smtClean="0">
                <a:latin typeface="Comic Sans MS" pitchFamily="66" charset="0"/>
              </a:rPr>
              <a:t>2</a:t>
            </a:r>
            <a:r>
              <a:rPr lang="el-GR" sz="2400" dirty="0" smtClean="0">
                <a:latin typeface="Comic Sans MS" pitchFamily="66" charset="0"/>
              </a:rPr>
              <a:t>/3 όσων έχουν διαγνωστεί με </a:t>
            </a:r>
            <a:r>
              <a:rPr lang="en-GB" sz="2400" dirty="0" smtClean="0">
                <a:latin typeface="Comic Sans MS" pitchFamily="66" charset="0"/>
              </a:rPr>
              <a:t>AA</a:t>
            </a:r>
            <a:r>
              <a:rPr lang="el-GR" sz="2400" dirty="0" smtClean="0">
                <a:latin typeface="Comic Sans MS" pitchFamily="66" charset="0"/>
              </a:rPr>
              <a:t> έχουν και ευρήματα </a:t>
            </a:r>
            <a:r>
              <a:rPr lang="en-GB" sz="2400" dirty="0" smtClean="0">
                <a:latin typeface="Comic Sans MS" pitchFamily="66" charset="0"/>
              </a:rPr>
              <a:t>NA</a:t>
            </a:r>
            <a:r>
              <a:rPr lang="el-GR" sz="2400" dirty="0" smtClean="0">
                <a:latin typeface="Comic Sans MS" pitchFamily="66" charset="0"/>
              </a:rPr>
              <a:t> σε βιοψία</a:t>
            </a: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Με σχετικά ελαστικούς ορισμούς για </a:t>
            </a:r>
            <a:r>
              <a:rPr lang="en-GB" sz="2400" dirty="0" smtClean="0">
                <a:latin typeface="Comic Sans MS" pitchFamily="66" charset="0"/>
              </a:rPr>
              <a:t>AA</a:t>
            </a:r>
            <a:r>
              <a:rPr lang="el-GR" sz="2400" dirty="0" smtClean="0">
                <a:latin typeface="Comic Sans MS" pitchFamily="66" charset="0"/>
              </a:rPr>
              <a:t> και </a:t>
            </a:r>
            <a:r>
              <a:rPr lang="en-GB" sz="2400" dirty="0" smtClean="0">
                <a:latin typeface="Comic Sans MS" pitchFamily="66" charset="0"/>
              </a:rPr>
              <a:t>NA</a:t>
            </a:r>
            <a:r>
              <a:rPr lang="el-GR" sz="2400" dirty="0" smtClean="0">
                <a:latin typeface="Comic Sans MS" pitchFamily="66" charset="0"/>
              </a:rPr>
              <a:t>, ασθενείς με κλινική άνοια είναι πιο πιθανό να έχουν συνδυασμένη παθολογία παρά μεμονωμένη</a:t>
            </a: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 Υπάρχουν αυξανόμενες ενδείξεις ότι μπορεί να μοιράζονται κοινά αιτιολογικά και </a:t>
            </a:r>
            <a:r>
              <a:rPr lang="el-GR" sz="2400" dirty="0" err="1" smtClean="0">
                <a:latin typeface="Comic Sans MS" pitchFamily="66" charset="0"/>
              </a:rPr>
              <a:t>παθογενετικά</a:t>
            </a:r>
            <a:r>
              <a:rPr lang="el-GR" sz="2400" dirty="0" smtClean="0">
                <a:latin typeface="Comic Sans MS" pitchFamily="66" charset="0"/>
              </a:rPr>
              <a:t> χαρακτηριστικά</a:t>
            </a: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Μερικές μελέτες συμπεραίνουν ότι ένας αγγειακός μηχανισμός μπορεί να είναι ο πρωταρχικός αιτιολογικός παράγοντας για την </a:t>
            </a:r>
            <a:r>
              <a:rPr lang="en-GB" sz="2400" dirty="0" smtClean="0">
                <a:latin typeface="Comic Sans MS" pitchFamily="66" charset="0"/>
              </a:rPr>
              <a:t>NA</a:t>
            </a:r>
            <a:endParaRPr lang="el-GR" sz="2400" dirty="0" smtClean="0">
              <a:latin typeface="Comic Sans MS" pitchFamily="66" charset="0"/>
            </a:endParaRPr>
          </a:p>
          <a:p>
            <a:pPr marL="274320" indent="-274320" fontAlgn="auto">
              <a:spcAft>
                <a:spcPts val="0"/>
              </a:spcAft>
              <a:buFont typeface="Wingdings 2"/>
              <a:buChar char=""/>
              <a:defRPr/>
            </a:pPr>
            <a:endParaRPr lang="el-GR" sz="2000" dirty="0" smtClean="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28596" y="214290"/>
            <a:ext cx="8229600" cy="642942"/>
          </a:xfrm>
        </p:spPr>
        <p:txBody>
          <a:bodyPr>
            <a:normAutofit/>
          </a:bodyPr>
          <a:lstStyle/>
          <a:p>
            <a:r>
              <a:rPr lang="en-US" sz="3600" dirty="0" smtClean="0">
                <a:solidFill>
                  <a:srgbClr val="FFFF00"/>
                </a:solidFill>
                <a:latin typeface="Comic Sans MS" pitchFamily="66" charset="0"/>
              </a:rPr>
              <a:t>Risk Factors for dementia</a:t>
            </a:r>
            <a:endParaRPr lang="el-GR" sz="3600" dirty="0">
              <a:solidFill>
                <a:srgbClr val="FFFF00"/>
              </a:solidFill>
              <a:latin typeface="Comic Sans MS" pitchFamily="66" charset="0"/>
            </a:endParaRPr>
          </a:p>
        </p:txBody>
      </p:sp>
      <p:pic>
        <p:nvPicPr>
          <p:cNvPr id="258051" name="Picture 3"/>
          <p:cNvPicPr>
            <a:picLocks noChangeAspect="1" noChangeArrowheads="1"/>
          </p:cNvPicPr>
          <p:nvPr/>
        </p:nvPicPr>
        <p:blipFill>
          <a:blip r:embed="rId2"/>
          <a:srcRect/>
          <a:stretch>
            <a:fillRect/>
          </a:stretch>
        </p:blipFill>
        <p:spPr bwMode="auto">
          <a:xfrm>
            <a:off x="1500166" y="914400"/>
            <a:ext cx="6467475" cy="5943600"/>
          </a:xfrm>
          <a:prstGeom prst="rect">
            <a:avLst/>
          </a:prstGeom>
          <a:noFill/>
          <a:ln w="9525">
            <a:noFill/>
            <a:miter lim="800000"/>
            <a:headEnd/>
            <a:tailEnd/>
          </a:ln>
          <a:effectLst/>
        </p:spPr>
      </p:pic>
      <p:sp>
        <p:nvSpPr>
          <p:cNvPr id="4" name="3 - Ορθογώνιο"/>
          <p:cNvSpPr/>
          <p:nvPr/>
        </p:nvSpPr>
        <p:spPr>
          <a:xfrm>
            <a:off x="5572132" y="2428868"/>
            <a:ext cx="2143140" cy="285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908" y="214290"/>
            <a:ext cx="9286908" cy="1203348"/>
          </a:xfrm>
        </p:spPr>
        <p:txBody>
          <a:bodyPr>
            <a:normAutofit/>
          </a:bodyPr>
          <a:lstStyle/>
          <a:p>
            <a:r>
              <a:rPr lang="en-US" sz="2800" dirty="0" smtClean="0">
                <a:solidFill>
                  <a:srgbClr val="FFFF00"/>
                </a:solidFill>
                <a:latin typeface="Comic Sans MS" pitchFamily="66" charset="0"/>
              </a:rPr>
              <a:t>Vascular </a:t>
            </a:r>
            <a:r>
              <a:rPr lang="en-US" sz="2800" dirty="0">
                <a:solidFill>
                  <a:srgbClr val="FFFF00"/>
                </a:solidFill>
                <a:latin typeface="Comic Sans MS" pitchFamily="66" charset="0"/>
              </a:rPr>
              <a:t>and neurodegenerative pathways </a:t>
            </a:r>
            <a:r>
              <a:rPr lang="en-US" sz="2800" dirty="0" smtClean="0">
                <a:solidFill>
                  <a:srgbClr val="FFFF00"/>
                </a:solidFill>
                <a:latin typeface="Comic Sans MS" pitchFamily="66" charset="0"/>
              </a:rPr>
              <a:t>to</a:t>
            </a:r>
            <a:r>
              <a:rPr lang="el-GR" sz="2800" dirty="0" smtClean="0">
                <a:solidFill>
                  <a:srgbClr val="FFFF00"/>
                </a:solidFill>
                <a:latin typeface="Comic Sans MS" pitchFamily="66" charset="0"/>
              </a:rPr>
              <a:t> </a:t>
            </a:r>
            <a:r>
              <a:rPr lang="en-US" sz="2800" dirty="0" smtClean="0">
                <a:solidFill>
                  <a:srgbClr val="FFFF00"/>
                </a:solidFill>
                <a:latin typeface="Comic Sans MS" pitchFamily="66" charset="0"/>
              </a:rPr>
              <a:t>dementia </a:t>
            </a:r>
            <a:endParaRPr lang="el-GR" sz="2800" dirty="0">
              <a:solidFill>
                <a:srgbClr val="FFFF00"/>
              </a:solidFill>
              <a:latin typeface="Comic Sans MS" pitchFamily="66" charset="0"/>
            </a:endParaRPr>
          </a:p>
        </p:txBody>
      </p:sp>
      <p:pic>
        <p:nvPicPr>
          <p:cNvPr id="10242" name="Picture 2"/>
          <p:cNvPicPr>
            <a:picLocks noChangeAspect="1" noChangeArrowheads="1"/>
          </p:cNvPicPr>
          <p:nvPr/>
        </p:nvPicPr>
        <p:blipFill>
          <a:blip r:embed="rId2"/>
          <a:srcRect/>
          <a:stretch>
            <a:fillRect/>
          </a:stretch>
        </p:blipFill>
        <p:spPr bwMode="auto">
          <a:xfrm>
            <a:off x="357158" y="1785926"/>
            <a:ext cx="8358246" cy="46910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1011222"/>
          </a:xfrm>
        </p:spPr>
        <p:txBody>
          <a:bodyPr>
            <a:noAutofit/>
          </a:bodyPr>
          <a:lstStyle/>
          <a:p>
            <a:pPr algn="ctr" fontAlgn="auto">
              <a:spcAft>
                <a:spcPts val="0"/>
              </a:spcAft>
              <a:defRPr/>
            </a:pPr>
            <a:r>
              <a:rPr lang="el-GR" sz="3200" dirty="0" smtClean="0">
                <a:solidFill>
                  <a:srgbClr val="FFFF00"/>
                </a:solidFill>
                <a:latin typeface="Comic Sans MS" pitchFamily="66" charset="0"/>
              </a:rPr>
              <a:t>Προσέγγιση ασθενών</a:t>
            </a:r>
            <a:r>
              <a:rPr lang="en-GB" sz="3200" dirty="0" smtClean="0">
                <a:solidFill>
                  <a:srgbClr val="FFFF00"/>
                </a:solidFill>
                <a:latin typeface="Comic Sans MS" pitchFamily="66" charset="0"/>
              </a:rPr>
              <a:t> </a:t>
            </a:r>
            <a:r>
              <a:rPr lang="el-GR" sz="3200" dirty="0" smtClean="0">
                <a:solidFill>
                  <a:srgbClr val="FFFF00"/>
                </a:solidFill>
                <a:latin typeface="Comic Sans MS" pitchFamily="66" charset="0"/>
              </a:rPr>
              <a:t>για την εκτίμηση νοητικών διαταραχών και άνοιας </a:t>
            </a:r>
            <a:endParaRPr lang="el-GR" sz="3200" dirty="0">
              <a:solidFill>
                <a:srgbClr val="FFFF00"/>
              </a:solidFill>
              <a:latin typeface="Comic Sans MS" pitchFamily="66" charset="0"/>
            </a:endParaRPr>
          </a:p>
        </p:txBody>
      </p:sp>
      <p:sp>
        <p:nvSpPr>
          <p:cNvPr id="2" name="1 - Θέση περιεχομένου"/>
          <p:cNvSpPr>
            <a:spLocks noGrp="1"/>
          </p:cNvSpPr>
          <p:nvPr>
            <p:ph idx="1"/>
          </p:nvPr>
        </p:nvSpPr>
        <p:spPr>
          <a:xfrm>
            <a:off x="285720" y="1857364"/>
            <a:ext cx="8643998" cy="4714907"/>
          </a:xfrm>
        </p:spPr>
        <p:txBody>
          <a:bodyPr>
            <a:normAutofit/>
          </a:bodyPr>
          <a:lstStyle/>
          <a:p>
            <a:pPr marL="274320" indent="-274320" fontAlgn="auto">
              <a:spcAft>
                <a:spcPts val="0"/>
              </a:spcAft>
              <a:buClr>
                <a:srgbClr val="FFFF00"/>
              </a:buClr>
              <a:buFont typeface="Wingdings" pitchFamily="2" charset="2"/>
              <a:buChar char="ü"/>
              <a:defRPr/>
            </a:pPr>
            <a:r>
              <a:rPr lang="el-GR" sz="2000" dirty="0" smtClean="0">
                <a:latin typeface="Comic Sans MS" pitchFamily="66" charset="0"/>
              </a:rPr>
              <a:t> </a:t>
            </a:r>
            <a:r>
              <a:rPr lang="el-GR" sz="2800" dirty="0" smtClean="0">
                <a:latin typeface="Comic Sans MS" pitchFamily="66" charset="0"/>
              </a:rPr>
              <a:t>Ιστορικό (και από μέλη οικογένειας) </a:t>
            </a:r>
          </a:p>
          <a:p>
            <a:pPr marL="274320" indent="-274320" fontAlgn="auto">
              <a:spcAft>
                <a:spcPts val="0"/>
              </a:spcAft>
              <a:buClr>
                <a:srgbClr val="FFFF00"/>
              </a:buClr>
              <a:buFont typeface="Wingdings" pitchFamily="2" charset="2"/>
              <a:buChar char="ü"/>
              <a:defRPr/>
            </a:pPr>
            <a:r>
              <a:rPr lang="el-GR" sz="2800" dirty="0" smtClean="0">
                <a:latin typeface="Comic Sans MS" pitchFamily="66" charset="0"/>
              </a:rPr>
              <a:t> Φυσική- νευρολογική εξέταση (εκτίμηση της νοητικής λειτουργίας) </a:t>
            </a:r>
          </a:p>
          <a:p>
            <a:pPr marL="274320" indent="-274320" fontAlgn="auto">
              <a:spcAft>
                <a:spcPts val="0"/>
              </a:spcAft>
              <a:buClr>
                <a:srgbClr val="FFFF00"/>
              </a:buClr>
              <a:buFont typeface="Wingdings" pitchFamily="2" charset="2"/>
              <a:buChar char="ü"/>
              <a:defRPr/>
            </a:pPr>
            <a:r>
              <a:rPr lang="el-GR" sz="2800" dirty="0" smtClean="0">
                <a:latin typeface="Comic Sans MS" pitchFamily="66" charset="0"/>
              </a:rPr>
              <a:t>Το </a:t>
            </a:r>
            <a:r>
              <a:rPr lang="en-GB" sz="2800" dirty="0" smtClean="0">
                <a:latin typeface="Comic Sans MS" pitchFamily="66" charset="0"/>
              </a:rPr>
              <a:t>MMSE </a:t>
            </a:r>
            <a:r>
              <a:rPr lang="el-GR" sz="2800" dirty="0" smtClean="0">
                <a:latin typeface="Comic Sans MS" pitchFamily="66" charset="0"/>
              </a:rPr>
              <a:t>είναι ένα χρήσιμο εργαλείο ανίχνευσης για άνοια- βαθμολογία κάτω του 24 είναι υποστηρικτική άνοιας ή παραληρήματος</a:t>
            </a:r>
          </a:p>
          <a:p>
            <a:pPr marL="274320" indent="-274320" fontAlgn="auto">
              <a:spcAft>
                <a:spcPts val="0"/>
              </a:spcAft>
              <a:buClr>
                <a:srgbClr val="FFFF00"/>
              </a:buClr>
              <a:buFont typeface="Wingdings" pitchFamily="2" charset="2"/>
              <a:buChar char="ü"/>
              <a:defRPr/>
            </a:pPr>
            <a:r>
              <a:rPr lang="el-GR" sz="2800" dirty="0" smtClean="0">
                <a:latin typeface="Comic Sans MS" pitchFamily="66" charset="0"/>
              </a:rPr>
              <a:t> Δεν συνιστάται γενετικός έλεγχος</a:t>
            </a:r>
          </a:p>
          <a:p>
            <a:pPr marL="274320" indent="-274320" fontAlgn="auto">
              <a:spcAft>
                <a:spcPts val="0"/>
              </a:spcAft>
              <a:buClr>
                <a:srgbClr val="FFFF00"/>
              </a:buClr>
              <a:buFont typeface="Wingdings" pitchFamily="2" charset="2"/>
              <a:buChar char="ü"/>
              <a:defRPr/>
            </a:pPr>
            <a:r>
              <a:rPr lang="el-GR" sz="2800" dirty="0" smtClean="0">
                <a:latin typeface="Comic Sans MS" pitchFamily="66" charset="0"/>
              </a:rPr>
              <a:t> Διενέργεια </a:t>
            </a:r>
            <a:r>
              <a:rPr lang="en-GB" sz="2800" dirty="0" smtClean="0">
                <a:latin typeface="Comic Sans MS" pitchFamily="66" charset="0"/>
              </a:rPr>
              <a:t>CT </a:t>
            </a:r>
            <a:r>
              <a:rPr lang="el-GR" sz="2800" dirty="0" smtClean="0">
                <a:latin typeface="Comic Sans MS" pitchFamily="66" charset="0"/>
              </a:rPr>
              <a:t>ή </a:t>
            </a:r>
            <a:r>
              <a:rPr lang="en-GB" sz="2800" dirty="0" smtClean="0">
                <a:latin typeface="Comic Sans MS" pitchFamily="66" charset="0"/>
              </a:rPr>
              <a:t>MRI</a:t>
            </a:r>
            <a:r>
              <a:rPr lang="el-GR" sz="2800" dirty="0" smtClean="0">
                <a:latin typeface="Comic Sans MS" pitchFamily="66" charset="0"/>
              </a:rPr>
              <a:t> εγκεφάλου συστήνεται σαν έλεγχος ρουτίνας σε όλους τους ασθενείς με άνοια</a:t>
            </a:r>
            <a:r>
              <a:rPr lang="en-GB" sz="2800" dirty="0" smtClean="0">
                <a:latin typeface="Comic Sans MS" pitchFamily="66" charset="0"/>
              </a:rPr>
              <a:t> </a:t>
            </a:r>
            <a:r>
              <a:rPr lang="el-GR" sz="2800" dirty="0" smtClean="0">
                <a:latin typeface="Comic Sans MS" pitchFamily="66" charset="0"/>
              </a:rPr>
              <a:t> </a:t>
            </a:r>
          </a:p>
          <a:p>
            <a:pPr marL="274320" indent="-274320" fontAlgn="auto">
              <a:spcAft>
                <a:spcPts val="0"/>
              </a:spcAft>
              <a:buFont typeface="Wingdings 2"/>
              <a:buChar char=""/>
              <a:defRPr/>
            </a:pPr>
            <a:endParaRPr lang="el-GR" sz="2000" dirty="0" smtClean="0">
              <a:solidFill>
                <a:srgbClr val="002060"/>
              </a:solidFill>
            </a:endParaRPr>
          </a:p>
          <a:p>
            <a:pPr marL="274320" indent="-274320" fontAlgn="auto">
              <a:spcAft>
                <a:spcPts val="0"/>
              </a:spcAft>
              <a:buFont typeface="Wingdings 2"/>
              <a:buChar char=""/>
              <a:defRPr/>
            </a:pPr>
            <a:endParaRPr lang="el-GR" sz="2000" dirty="0">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428728"/>
            <a:ext cx="8229600" cy="5072106"/>
          </a:xfrm>
        </p:spPr>
        <p:txBody>
          <a:bodyPr>
            <a:noAutofit/>
          </a:bodyPr>
          <a:lstStyle/>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Φάρμακα ( ψυχοτρόπα, ηρεμιστικά- υπνωτικά, στεροειδή)</a:t>
            </a: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Σχετιζόμενες με αλκοόλ (τοξική δράση, απόσυρση)</a:t>
            </a: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Μεταβολικές διαταραχές (νοσήματα θυρεοειδούς, ανεπάρκεια Β12, </a:t>
            </a:r>
            <a:r>
              <a:rPr lang="el-GR" sz="2400" dirty="0" err="1" smtClean="0">
                <a:latin typeface="Comic Sans MS" pitchFamily="66" charset="0"/>
              </a:rPr>
              <a:t>υπονατριαιμία</a:t>
            </a:r>
            <a:r>
              <a:rPr lang="el-GR" sz="2400" dirty="0" smtClean="0">
                <a:latin typeface="Comic Sans MS" pitchFamily="66" charset="0"/>
              </a:rPr>
              <a:t>, </a:t>
            </a:r>
            <a:r>
              <a:rPr lang="el-GR" sz="2400" dirty="0" err="1" smtClean="0">
                <a:latin typeface="Comic Sans MS" pitchFamily="66" charset="0"/>
              </a:rPr>
              <a:t>υπερασβεστιαιμία</a:t>
            </a:r>
            <a:r>
              <a:rPr lang="el-GR" sz="2400" dirty="0" smtClean="0">
                <a:latin typeface="Comic Sans MS" pitchFamily="66" charset="0"/>
              </a:rPr>
              <a:t>, ηπατική και νεφρική δυσλειτουργία)</a:t>
            </a: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Κατάθλιψη (</a:t>
            </a:r>
            <a:r>
              <a:rPr lang="el-GR" sz="2400" dirty="0" err="1" smtClean="0">
                <a:latin typeface="Comic Sans MS" pitchFamily="66" charset="0"/>
              </a:rPr>
              <a:t>ψευδοάνοια</a:t>
            </a:r>
            <a:r>
              <a:rPr lang="el-GR" sz="2400" dirty="0" smtClean="0">
                <a:latin typeface="Comic Sans MS" pitchFamily="66" charset="0"/>
              </a:rPr>
              <a:t>)</a:t>
            </a: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Νεοπλάσματα ΚΝΣ, χρόνια </a:t>
            </a:r>
            <a:r>
              <a:rPr lang="el-GR" sz="2400" dirty="0" err="1" smtClean="0">
                <a:latin typeface="Comic Sans MS" pitchFamily="66" charset="0"/>
              </a:rPr>
              <a:t>υποσκληρίδια</a:t>
            </a:r>
            <a:r>
              <a:rPr lang="el-GR" sz="2400" dirty="0" smtClean="0">
                <a:latin typeface="Comic Sans MS" pitchFamily="66" charset="0"/>
              </a:rPr>
              <a:t> αιματώματα </a:t>
            </a: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Υδροκέφαλος φυσιολογικής πίεσης  </a:t>
            </a: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Λοιμώξεις: χρόνια μηνιγγίτιδα, σύφιλη, </a:t>
            </a:r>
            <a:r>
              <a:rPr lang="en-US" sz="2400" dirty="0" smtClean="0">
                <a:latin typeface="Comic Sans MS" pitchFamily="66" charset="0"/>
              </a:rPr>
              <a:t>HIV</a:t>
            </a:r>
            <a:endParaRPr lang="el-GR" sz="2400" dirty="0" smtClean="0">
              <a:latin typeface="Comic Sans MS" pitchFamily="66" charset="0"/>
            </a:endParaRPr>
          </a:p>
          <a:p>
            <a:pPr marL="274320" indent="-274320" fontAlgn="auto">
              <a:spcAft>
                <a:spcPts val="0"/>
              </a:spcAft>
              <a:buClr>
                <a:srgbClr val="FFFF00"/>
              </a:buClr>
              <a:buFont typeface="Wingdings" pitchFamily="2" charset="2"/>
              <a:buChar char="v"/>
              <a:defRPr/>
            </a:pPr>
            <a:r>
              <a:rPr lang="el-GR" sz="2400" dirty="0" smtClean="0">
                <a:latin typeface="Comic Sans MS" pitchFamily="66" charset="0"/>
              </a:rPr>
              <a:t>ΣΕΛ, </a:t>
            </a:r>
            <a:r>
              <a:rPr lang="el-GR" sz="2400" dirty="0" err="1" smtClean="0">
                <a:latin typeface="Comic Sans MS" pitchFamily="66" charset="0"/>
              </a:rPr>
              <a:t>σαρκοείδωση</a:t>
            </a:r>
            <a:endParaRPr lang="en-US" sz="2400" dirty="0" smtClean="0">
              <a:latin typeface="Comic Sans MS" pitchFamily="66" charset="0"/>
            </a:endParaRPr>
          </a:p>
        </p:txBody>
      </p:sp>
      <p:sp>
        <p:nvSpPr>
          <p:cNvPr id="3" name="2 - Τίτλος"/>
          <p:cNvSpPr>
            <a:spLocks noGrp="1"/>
          </p:cNvSpPr>
          <p:nvPr>
            <p:ph type="title"/>
          </p:nvPr>
        </p:nvSpPr>
        <p:spPr>
          <a:xfrm>
            <a:off x="457200" y="152400"/>
            <a:ext cx="8229600" cy="919146"/>
          </a:xfrm>
        </p:spPr>
        <p:txBody>
          <a:bodyPr/>
          <a:lstStyle/>
          <a:p>
            <a:pPr algn="ctr" fontAlgn="auto">
              <a:spcAft>
                <a:spcPts val="0"/>
              </a:spcAft>
              <a:defRPr/>
            </a:pPr>
            <a:r>
              <a:rPr lang="el-GR" sz="3600" dirty="0" smtClean="0">
                <a:solidFill>
                  <a:srgbClr val="FFFF00"/>
                </a:solidFill>
                <a:latin typeface="Comic Sans MS" pitchFamily="66" charset="0"/>
              </a:rPr>
              <a:t>ΑΝΑΣΤΡΕΨΙΜΕΣ ΑΝΟΙΕΣ</a:t>
            </a:r>
            <a:endParaRPr lang="el-GR" sz="3600" dirty="0">
              <a:solidFill>
                <a:srgbClr val="FFFF00"/>
              </a:solidFill>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1133475" y="838200"/>
            <a:ext cx="687705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lgn="ctr" fontAlgn="auto">
              <a:spcAft>
                <a:spcPts val="0"/>
              </a:spcAft>
              <a:defRPr/>
            </a:pPr>
            <a:r>
              <a:rPr lang="el-GR" sz="3600" dirty="0" smtClean="0">
                <a:solidFill>
                  <a:srgbClr val="002060"/>
                </a:solidFill>
              </a:rPr>
              <a:t/>
            </a:r>
            <a:br>
              <a:rPr lang="el-GR" sz="3600" dirty="0" smtClean="0">
                <a:solidFill>
                  <a:srgbClr val="002060"/>
                </a:solidFill>
              </a:rPr>
            </a:br>
            <a:r>
              <a:rPr lang="en-GB" sz="3600" dirty="0" smtClean="0">
                <a:solidFill>
                  <a:srgbClr val="002060"/>
                </a:solidFill>
              </a:rPr>
              <a:t/>
            </a:r>
            <a:br>
              <a:rPr lang="en-GB" sz="3600" dirty="0" smtClean="0">
                <a:solidFill>
                  <a:srgbClr val="002060"/>
                </a:solidFill>
              </a:rPr>
            </a:br>
            <a:endParaRPr lang="el-GR" sz="3600" dirty="0"/>
          </a:p>
        </p:txBody>
      </p:sp>
      <p:sp>
        <p:nvSpPr>
          <p:cNvPr id="2" name="1 - Θέση περιεχομένου"/>
          <p:cNvSpPr>
            <a:spLocks noGrp="1"/>
          </p:cNvSpPr>
          <p:nvPr>
            <p:ph idx="1"/>
          </p:nvPr>
        </p:nvSpPr>
        <p:spPr/>
        <p:txBody>
          <a:bodyPr>
            <a:normAutofit fontScale="92500" lnSpcReduction="10000"/>
          </a:bodyPr>
          <a:lstStyle/>
          <a:p>
            <a:pPr marL="274320" indent="-274320" fontAlgn="auto">
              <a:spcAft>
                <a:spcPts val="0"/>
              </a:spcAft>
              <a:buNone/>
              <a:defRPr/>
            </a:pPr>
            <a:r>
              <a:rPr lang="en-US" sz="2000" b="1" dirty="0" smtClean="0"/>
              <a:t>      </a:t>
            </a:r>
            <a:r>
              <a:rPr lang="el-GR" sz="2800" b="1" dirty="0" smtClean="0">
                <a:solidFill>
                  <a:srgbClr val="FFC000"/>
                </a:solidFill>
                <a:latin typeface="Comic Sans MS" pitchFamily="66" charset="0"/>
              </a:rPr>
              <a:t>Φλοιώδες σύνδρομο</a:t>
            </a:r>
            <a:r>
              <a:rPr lang="el-GR" sz="2800" b="1" dirty="0" smtClean="0">
                <a:latin typeface="Comic Sans MS" pitchFamily="66" charset="0"/>
              </a:rPr>
              <a:t>: </a:t>
            </a:r>
            <a:r>
              <a:rPr lang="el-GR" sz="2800" dirty="0" smtClean="0">
                <a:latin typeface="Comic Sans MS" pitchFamily="66" charset="0"/>
              </a:rPr>
              <a:t>οι εκδηλώσεις</a:t>
            </a:r>
            <a:r>
              <a:rPr lang="el-GR" sz="2800" b="1" dirty="0" smtClean="0">
                <a:latin typeface="Comic Sans MS" pitchFamily="66" charset="0"/>
              </a:rPr>
              <a:t> </a:t>
            </a:r>
            <a:r>
              <a:rPr lang="el-GR" sz="2800" dirty="0" smtClean="0">
                <a:latin typeface="Comic Sans MS" pitchFamily="66" charset="0"/>
              </a:rPr>
              <a:t>είναι ανάλογες της προσβεβλημένης περιοχής</a:t>
            </a:r>
          </a:p>
          <a:p>
            <a:pPr marL="274320" indent="-274320" fontAlgn="auto">
              <a:spcAft>
                <a:spcPts val="0"/>
              </a:spcAft>
              <a:buNone/>
              <a:defRPr/>
            </a:pPr>
            <a:endParaRPr lang="en-US" sz="2800" dirty="0" smtClean="0">
              <a:latin typeface="Comic Sans MS" pitchFamily="66" charset="0"/>
            </a:endParaRPr>
          </a:p>
          <a:p>
            <a:pPr marL="274320" indent="-274320" fontAlgn="auto">
              <a:spcAft>
                <a:spcPts val="0"/>
              </a:spcAft>
              <a:buClr>
                <a:srgbClr val="FFFF00"/>
              </a:buClr>
              <a:buFont typeface="Wingdings 2"/>
              <a:buChar char=""/>
              <a:defRPr/>
            </a:pPr>
            <a:r>
              <a:rPr lang="el-GR" sz="2800" dirty="0" smtClean="0">
                <a:latin typeface="Comic Sans MS" pitchFamily="66" charset="0"/>
              </a:rPr>
              <a:t>μετωπιαίος λοβός</a:t>
            </a:r>
            <a:r>
              <a:rPr lang="en-US" sz="2800" dirty="0" smtClean="0">
                <a:latin typeface="Comic Sans MS" pitchFamily="66" charset="0"/>
              </a:rPr>
              <a:t>:</a:t>
            </a:r>
            <a:r>
              <a:rPr lang="el-GR" sz="2800" dirty="0" smtClean="0">
                <a:latin typeface="Comic Sans MS" pitchFamily="66" charset="0"/>
              </a:rPr>
              <a:t> εκτελεστική δυσλειτουργία, αβουλία ή απάθεια</a:t>
            </a:r>
            <a:endParaRPr lang="en-US" sz="2800" dirty="0" smtClean="0">
              <a:latin typeface="Comic Sans MS" pitchFamily="66" charset="0"/>
            </a:endParaRPr>
          </a:p>
          <a:p>
            <a:pPr marL="274320" indent="-274320" fontAlgn="auto">
              <a:spcAft>
                <a:spcPts val="0"/>
              </a:spcAft>
              <a:buClr>
                <a:srgbClr val="FFFF00"/>
              </a:buClr>
              <a:buFont typeface="Wingdings 2"/>
              <a:buChar char=""/>
              <a:defRPr/>
            </a:pPr>
            <a:r>
              <a:rPr lang="el-GR" sz="2800" dirty="0" smtClean="0">
                <a:latin typeface="Comic Sans MS" pitchFamily="66" charset="0"/>
              </a:rPr>
              <a:t>ΑΡ </a:t>
            </a:r>
            <a:r>
              <a:rPr lang="el-GR" sz="2800" dirty="0" err="1" smtClean="0">
                <a:latin typeface="Comic Sans MS" pitchFamily="66" charset="0"/>
              </a:rPr>
              <a:t>βραγματικός</a:t>
            </a:r>
            <a:r>
              <a:rPr lang="en-US" sz="2800" dirty="0" smtClean="0">
                <a:latin typeface="Comic Sans MS" pitchFamily="66" charset="0"/>
              </a:rPr>
              <a:t>:</a:t>
            </a:r>
            <a:r>
              <a:rPr lang="el-GR" sz="2800" dirty="0" smtClean="0">
                <a:latin typeface="Comic Sans MS" pitchFamily="66" charset="0"/>
              </a:rPr>
              <a:t> αφασία, απραξία, αγνωσία</a:t>
            </a:r>
            <a:endParaRPr lang="en-US" sz="2800" dirty="0" smtClean="0">
              <a:latin typeface="Comic Sans MS" pitchFamily="66" charset="0"/>
            </a:endParaRPr>
          </a:p>
          <a:p>
            <a:pPr marL="274320" indent="-274320" fontAlgn="auto">
              <a:spcAft>
                <a:spcPts val="0"/>
              </a:spcAft>
              <a:buClr>
                <a:srgbClr val="FFFF00"/>
              </a:buClr>
              <a:buFont typeface="Wingdings 2"/>
              <a:buChar char=""/>
              <a:defRPr/>
            </a:pPr>
            <a:r>
              <a:rPr lang="el-GR" sz="2800" dirty="0" smtClean="0">
                <a:latin typeface="Comic Sans MS" pitchFamily="66" charset="0"/>
              </a:rPr>
              <a:t>ΔΕ </a:t>
            </a:r>
            <a:r>
              <a:rPr lang="el-GR" sz="2800" dirty="0" err="1" smtClean="0">
                <a:latin typeface="Comic Sans MS" pitchFamily="66" charset="0"/>
              </a:rPr>
              <a:t>βραγματικός</a:t>
            </a:r>
            <a:r>
              <a:rPr lang="el-GR" sz="2800" dirty="0" smtClean="0">
                <a:latin typeface="Comic Sans MS" pitchFamily="66" charset="0"/>
              </a:rPr>
              <a:t>: </a:t>
            </a:r>
            <a:r>
              <a:rPr lang="el-GR" sz="2800" dirty="0" err="1" smtClean="0">
                <a:latin typeface="Comic Sans MS" pitchFamily="66" charset="0"/>
              </a:rPr>
              <a:t>νοσο</a:t>
            </a:r>
            <a:r>
              <a:rPr lang="el-GR" sz="2800" dirty="0" smtClean="0">
                <a:latin typeface="Comic Sans MS" pitchFamily="66" charset="0"/>
              </a:rPr>
              <a:t>- </a:t>
            </a:r>
            <a:r>
              <a:rPr lang="el-GR" sz="2800" dirty="0" err="1" smtClean="0">
                <a:latin typeface="Comic Sans MS" pitchFamily="66" charset="0"/>
              </a:rPr>
              <a:t>σωματοαγνωσία</a:t>
            </a:r>
            <a:r>
              <a:rPr lang="el-GR" sz="2800" dirty="0" smtClean="0">
                <a:latin typeface="Comic Sans MS" pitchFamily="66" charset="0"/>
              </a:rPr>
              <a:t>, σύγχυση, αναστάτωση, </a:t>
            </a:r>
            <a:r>
              <a:rPr lang="el-GR" sz="2800" dirty="0" err="1" smtClean="0">
                <a:latin typeface="Comic Sans MS" pitchFamily="66" charset="0"/>
              </a:rPr>
              <a:t>οπτικοχωρική</a:t>
            </a:r>
            <a:r>
              <a:rPr lang="el-GR" sz="2800" dirty="0" smtClean="0">
                <a:latin typeface="Comic Sans MS" pitchFamily="66" charset="0"/>
              </a:rPr>
              <a:t> και κατασκευαστική δυσχέρεια </a:t>
            </a:r>
            <a:endParaRPr lang="en-US" sz="2800" dirty="0" smtClean="0">
              <a:latin typeface="Comic Sans MS" pitchFamily="66" charset="0"/>
            </a:endParaRPr>
          </a:p>
          <a:p>
            <a:pPr marL="274320" indent="-274320" fontAlgn="auto">
              <a:spcAft>
                <a:spcPts val="0"/>
              </a:spcAft>
              <a:buClr>
                <a:srgbClr val="FFFF00"/>
              </a:buClr>
              <a:buFont typeface="Wingdings 2"/>
              <a:buChar char=""/>
              <a:defRPr/>
            </a:pPr>
            <a:r>
              <a:rPr lang="el-GR" sz="2800" dirty="0" smtClean="0">
                <a:latin typeface="Comic Sans MS" pitchFamily="66" charset="0"/>
              </a:rPr>
              <a:t>Κροταφικός</a:t>
            </a:r>
            <a:r>
              <a:rPr lang="en-US" sz="2800" dirty="0" smtClean="0">
                <a:latin typeface="Comic Sans MS" pitchFamily="66" charset="0"/>
              </a:rPr>
              <a:t>: </a:t>
            </a:r>
            <a:r>
              <a:rPr lang="el-GR" sz="2800" dirty="0" smtClean="0">
                <a:latin typeface="Comic Sans MS" pitchFamily="66" charset="0"/>
              </a:rPr>
              <a:t>πρώιμη αμνησία</a:t>
            </a:r>
            <a:endParaRPr lang="en-GB" sz="2800" dirty="0" smtClean="0">
              <a:latin typeface="Comic Sans MS" pitchFamily="66" charset="0"/>
            </a:endParaRPr>
          </a:p>
          <a:p>
            <a:pPr marL="274320" indent="-274320" fontAlgn="auto">
              <a:spcAft>
                <a:spcPts val="0"/>
              </a:spcAft>
              <a:buClr>
                <a:srgbClr val="FFFF00"/>
              </a:buClr>
              <a:buFont typeface="Wingdings 2"/>
              <a:buChar char=""/>
              <a:defRPr/>
            </a:pPr>
            <a:r>
              <a:rPr lang="el-GR" sz="2800" dirty="0" smtClean="0">
                <a:latin typeface="Comic Sans MS" pitchFamily="66" charset="0"/>
              </a:rPr>
              <a:t>Επιληψία</a:t>
            </a:r>
            <a:endParaRPr lang="en-GB" sz="2800" dirty="0" smtClean="0">
              <a:latin typeface="Comic Sans MS" pitchFamily="66" charset="0"/>
            </a:endParaRPr>
          </a:p>
        </p:txBody>
      </p:sp>
      <p:sp>
        <p:nvSpPr>
          <p:cNvPr id="5" name="4 - Ορθογώνιο"/>
          <p:cNvSpPr/>
          <p:nvPr/>
        </p:nvSpPr>
        <p:spPr>
          <a:xfrm>
            <a:off x="1643042" y="428604"/>
            <a:ext cx="6478055" cy="646331"/>
          </a:xfrm>
          <a:prstGeom prst="rect">
            <a:avLst/>
          </a:prstGeom>
        </p:spPr>
        <p:txBody>
          <a:bodyPr wrap="none">
            <a:spAutoFit/>
          </a:bodyPr>
          <a:lstStyle/>
          <a:p>
            <a:pPr algn="ctr"/>
            <a:r>
              <a:rPr lang="el-GR" sz="3600" dirty="0" smtClean="0">
                <a:solidFill>
                  <a:srgbClr val="FFFF00"/>
                </a:solidFill>
                <a:latin typeface="Comic Sans MS" pitchFamily="66" charset="0"/>
              </a:rPr>
              <a:t>Κλινικά χαρακτηριστικά</a:t>
            </a:r>
            <a:r>
              <a:rPr lang="en-US" sz="3600" dirty="0" smtClean="0">
                <a:solidFill>
                  <a:srgbClr val="FFFF00"/>
                </a:solidFill>
                <a:latin typeface="Comic Sans MS" pitchFamily="66" charset="0"/>
              </a:rPr>
              <a:t> </a:t>
            </a:r>
            <a:r>
              <a:rPr lang="el-GR" sz="3600" dirty="0" smtClean="0">
                <a:solidFill>
                  <a:srgbClr val="FFFF00"/>
                </a:solidFill>
                <a:latin typeface="Comic Sans MS" pitchFamily="66" charset="0"/>
              </a:rPr>
              <a:t>ΑΑ </a:t>
            </a:r>
            <a:r>
              <a:rPr lang="en-US" sz="3600" dirty="0" smtClean="0">
                <a:solidFill>
                  <a:srgbClr val="FFFF00"/>
                </a:solidFill>
                <a:latin typeface="Comic Sans MS" pitchFamily="66" charset="0"/>
              </a:rPr>
              <a:t>(1)</a:t>
            </a:r>
            <a:endParaRPr lang="el-GR"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FF00"/>
                </a:solidFill>
                <a:latin typeface="Comic Sans MS" pitchFamily="66" charset="0"/>
              </a:rPr>
              <a:t>Κλινικά χαρακτηριστικά ΑΑ</a:t>
            </a:r>
            <a:r>
              <a:rPr lang="en-US" dirty="0" smtClean="0">
                <a:solidFill>
                  <a:srgbClr val="FFFF00"/>
                </a:solidFill>
                <a:latin typeface="Comic Sans MS" pitchFamily="66" charset="0"/>
              </a:rPr>
              <a:t> (2)</a:t>
            </a:r>
            <a:r>
              <a:rPr lang="el-GR" dirty="0" smtClean="0"/>
              <a:t/>
            </a:r>
            <a:br>
              <a:rPr lang="el-GR" dirty="0" smtClean="0"/>
            </a:br>
            <a:endParaRPr lang="el-GR" dirty="0"/>
          </a:p>
        </p:txBody>
      </p:sp>
      <p:sp>
        <p:nvSpPr>
          <p:cNvPr id="3" name="2 - Θέση περιεχομένου"/>
          <p:cNvSpPr>
            <a:spLocks noGrp="1"/>
          </p:cNvSpPr>
          <p:nvPr>
            <p:ph idx="1"/>
          </p:nvPr>
        </p:nvSpPr>
        <p:spPr>
          <a:xfrm>
            <a:off x="428596" y="1428736"/>
            <a:ext cx="8229600" cy="5257800"/>
          </a:xfrm>
        </p:spPr>
        <p:txBody>
          <a:bodyPr>
            <a:normAutofit fontScale="77500" lnSpcReduction="20000"/>
          </a:bodyPr>
          <a:lstStyle/>
          <a:p>
            <a:pPr>
              <a:buNone/>
            </a:pPr>
            <a:r>
              <a:rPr lang="en-US" sz="3300" b="1" dirty="0" smtClean="0">
                <a:latin typeface="Comic Sans MS" pitchFamily="66" charset="0"/>
              </a:rPr>
              <a:t>           </a:t>
            </a:r>
            <a:r>
              <a:rPr lang="el-GR" sz="3600" dirty="0" err="1" smtClean="0">
                <a:solidFill>
                  <a:srgbClr val="FFC000"/>
                </a:solidFill>
                <a:latin typeface="Comic Sans MS" pitchFamily="66" charset="0"/>
              </a:rPr>
              <a:t>Υποφλοιώδες</a:t>
            </a:r>
            <a:r>
              <a:rPr lang="el-GR" sz="3600" dirty="0" smtClean="0">
                <a:solidFill>
                  <a:srgbClr val="FFC000"/>
                </a:solidFill>
                <a:latin typeface="Comic Sans MS" pitchFamily="66" charset="0"/>
              </a:rPr>
              <a:t> σύνδρομο</a:t>
            </a:r>
            <a:r>
              <a:rPr lang="el-GR" sz="3300" b="1" dirty="0" smtClean="0">
                <a:latin typeface="Comic Sans MS" pitchFamily="66" charset="0"/>
              </a:rPr>
              <a:t> </a:t>
            </a:r>
            <a:endParaRPr lang="en-US" sz="3300" b="1" dirty="0" smtClean="0">
              <a:latin typeface="Comic Sans MS" pitchFamily="66" charset="0"/>
            </a:endParaRPr>
          </a:p>
          <a:p>
            <a:pPr>
              <a:buNone/>
            </a:pPr>
            <a:endParaRPr lang="en-US" sz="3300" b="1" dirty="0" smtClean="0">
              <a:latin typeface="Comic Sans MS" pitchFamily="66" charset="0"/>
            </a:endParaRPr>
          </a:p>
          <a:p>
            <a:pPr>
              <a:buClr>
                <a:srgbClr val="FFFF00"/>
              </a:buClr>
              <a:buFont typeface="Wingdings" pitchFamily="2" charset="2"/>
              <a:buChar char="ü"/>
            </a:pPr>
            <a:r>
              <a:rPr lang="el-GR" sz="3600" dirty="0" smtClean="0">
                <a:latin typeface="Comic Sans MS" pitchFamily="66" charset="0"/>
              </a:rPr>
              <a:t>εστιακά κινητικά σημεία, πρώιμη εμφάνιση διαταραχών βάδισης (μικρά βήματα, «κολλώδης», </a:t>
            </a:r>
            <a:r>
              <a:rPr lang="el-GR" sz="3600" dirty="0" err="1" smtClean="0">
                <a:latin typeface="Comic Sans MS" pitchFamily="66" charset="0"/>
              </a:rPr>
              <a:t>παρκινσονική</a:t>
            </a:r>
            <a:r>
              <a:rPr lang="el-GR" sz="3600" dirty="0" smtClean="0">
                <a:latin typeface="Comic Sans MS" pitchFamily="66" charset="0"/>
              </a:rPr>
              <a:t>)</a:t>
            </a:r>
            <a:endParaRPr lang="en-US" sz="3600" dirty="0" smtClean="0">
              <a:latin typeface="Comic Sans MS" pitchFamily="66" charset="0"/>
            </a:endParaRPr>
          </a:p>
          <a:p>
            <a:pPr>
              <a:buClr>
                <a:srgbClr val="FFFF00"/>
              </a:buClr>
              <a:buFont typeface="Wingdings" pitchFamily="2" charset="2"/>
              <a:buChar char="ü"/>
            </a:pPr>
            <a:r>
              <a:rPr lang="el-GR" sz="3600" dirty="0" smtClean="0">
                <a:latin typeface="Comic Sans MS" pitchFamily="66" charset="0"/>
              </a:rPr>
              <a:t>αστάθεια και αναίτιες πτώσεις, διαταραχές ούρησης</a:t>
            </a:r>
            <a:endParaRPr lang="en-US" sz="3600" dirty="0" smtClean="0">
              <a:latin typeface="Comic Sans MS" pitchFamily="66" charset="0"/>
            </a:endParaRPr>
          </a:p>
          <a:p>
            <a:pPr>
              <a:buClr>
                <a:srgbClr val="FFFF00"/>
              </a:buClr>
              <a:buFont typeface="Wingdings" pitchFamily="2" charset="2"/>
              <a:buChar char="ü"/>
            </a:pPr>
            <a:r>
              <a:rPr lang="el-GR" sz="3600" dirty="0" smtClean="0">
                <a:latin typeface="Comic Sans MS" pitchFamily="66" charset="0"/>
              </a:rPr>
              <a:t> διαταραχές προσωπικότητας και διάθεσης (αβουλία, απάθεια, κατάθλιψη, συναισθηματική αστάθεια)</a:t>
            </a:r>
            <a:endParaRPr lang="en-US" sz="3600" dirty="0" smtClean="0">
              <a:latin typeface="Comic Sans MS" pitchFamily="66" charset="0"/>
            </a:endParaRPr>
          </a:p>
          <a:p>
            <a:pPr>
              <a:buClr>
                <a:srgbClr val="FFFF00"/>
              </a:buClr>
              <a:buFont typeface="Wingdings" pitchFamily="2" charset="2"/>
              <a:buChar char="ü"/>
            </a:pPr>
            <a:r>
              <a:rPr lang="el-GR" sz="3600" dirty="0" err="1" smtClean="0">
                <a:latin typeface="Comic Sans MS" pitchFamily="66" charset="0"/>
              </a:rPr>
              <a:t>γνωσιακές</a:t>
            </a:r>
            <a:r>
              <a:rPr lang="el-GR" sz="3600" dirty="0" smtClean="0">
                <a:latin typeface="Comic Sans MS" pitchFamily="66" charset="0"/>
              </a:rPr>
              <a:t> διαταραχές (ήπια έκπτωση μνήμης, ψυχοκινητική καθυστέρηση, ανώμαλη εκτελεστική λειτουργία)     </a:t>
            </a:r>
            <a:r>
              <a:rPr lang="el-GR" sz="3600" b="1" dirty="0" smtClean="0">
                <a:latin typeface="Comic Sans MS" pitchFamily="66" charset="0"/>
              </a:rPr>
              <a:t> </a:t>
            </a:r>
            <a:r>
              <a:rPr lang="el-GR" sz="3600" dirty="0" smtClean="0">
                <a:latin typeface="Comic Sans MS" pitchFamily="66" charset="0"/>
              </a:rPr>
              <a:t>  </a:t>
            </a: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a:xfrm>
            <a:off x="323850" y="115888"/>
            <a:ext cx="8351838" cy="1636712"/>
          </a:xfrm>
        </p:spPr>
        <p:txBody>
          <a:bodyPr/>
          <a:lstStyle/>
          <a:p>
            <a:r>
              <a:rPr lang="el-GR" dirty="0" smtClean="0">
                <a:solidFill>
                  <a:srgbClr val="FFFF00"/>
                </a:solidFill>
                <a:latin typeface="Comic Sans MS" pitchFamily="66" charset="0"/>
              </a:rPr>
              <a:t>Άνοια</a:t>
            </a:r>
            <a:r>
              <a:rPr lang="el-GR" dirty="0" smtClean="0"/>
              <a:t> </a:t>
            </a:r>
            <a:r>
              <a:rPr lang="en-US" dirty="0" smtClean="0"/>
              <a:t/>
            </a:r>
            <a:br>
              <a:rPr lang="en-US" dirty="0" smtClean="0"/>
            </a:br>
            <a:endParaRPr lang="el-GR" sz="3200" dirty="0" smtClean="0"/>
          </a:p>
        </p:txBody>
      </p:sp>
      <p:sp>
        <p:nvSpPr>
          <p:cNvPr id="4099" name="Θέση περιεχομένου 2"/>
          <p:cNvSpPr>
            <a:spLocks noGrp="1"/>
          </p:cNvSpPr>
          <p:nvPr>
            <p:ph idx="1"/>
          </p:nvPr>
        </p:nvSpPr>
        <p:spPr>
          <a:xfrm>
            <a:off x="685800" y="1628775"/>
            <a:ext cx="7918450" cy="4467225"/>
          </a:xfrm>
        </p:spPr>
        <p:txBody>
          <a:bodyPr/>
          <a:lstStyle/>
          <a:p>
            <a:pPr>
              <a:buClr>
                <a:srgbClr val="FFFF00"/>
              </a:buClr>
              <a:buFont typeface="Wingdings" pitchFamily="2" charset="2"/>
              <a:buChar char="ü"/>
            </a:pPr>
            <a:r>
              <a:rPr lang="el-GR" sz="2800" dirty="0" smtClean="0">
                <a:latin typeface="Comic Sans MS" pitchFamily="66" charset="0"/>
              </a:rPr>
              <a:t>Η άνοια προσβάλει το 6% του πληθυσμού άνω των 65 &amp; το 45% άνω των 85!!!</a:t>
            </a:r>
          </a:p>
          <a:p>
            <a:pPr>
              <a:buClr>
                <a:srgbClr val="FFFF00"/>
              </a:buClr>
              <a:buFont typeface="Wingdings" pitchFamily="2" charset="2"/>
              <a:buChar char="ü"/>
            </a:pPr>
            <a:r>
              <a:rPr lang="el-GR" sz="2800" dirty="0" smtClean="0">
                <a:latin typeface="Comic Sans MS" pitchFamily="66" charset="0"/>
              </a:rPr>
              <a:t>8.500.000 πάσχουν στην Ευρώπη</a:t>
            </a:r>
          </a:p>
          <a:p>
            <a:pPr>
              <a:buClr>
                <a:srgbClr val="FFFF00"/>
              </a:buClr>
              <a:buFont typeface="Wingdings" pitchFamily="2" charset="2"/>
              <a:buChar char="ü"/>
            </a:pPr>
            <a:r>
              <a:rPr lang="en-US" sz="2800" dirty="0" smtClean="0">
                <a:latin typeface="Comic Sans MS" pitchFamily="66" charset="0"/>
              </a:rPr>
              <a:t>140 </a:t>
            </a:r>
            <a:r>
              <a:rPr lang="el-GR" sz="2800" dirty="0" err="1" smtClean="0">
                <a:latin typeface="Comic Sans MS" pitchFamily="66" charset="0"/>
              </a:rPr>
              <a:t>δισ</a:t>
            </a:r>
            <a:r>
              <a:rPr lang="en-US" sz="2800" dirty="0" smtClean="0">
                <a:latin typeface="Comic Sans MS" pitchFamily="66" charset="0"/>
              </a:rPr>
              <a:t>.</a:t>
            </a:r>
            <a:r>
              <a:rPr lang="el-GR" sz="2800" dirty="0" smtClean="0">
                <a:latin typeface="Comic Sans MS" pitchFamily="66" charset="0"/>
              </a:rPr>
              <a:t> € το ετήσιο κόστος για όλη την Ευρώπη  </a:t>
            </a:r>
          </a:p>
          <a:p>
            <a:pPr>
              <a:buClr>
                <a:srgbClr val="FFFF00"/>
              </a:buClr>
              <a:buFont typeface="Wingdings" pitchFamily="2" charset="2"/>
              <a:buChar char="ü"/>
            </a:pPr>
            <a:r>
              <a:rPr lang="en-US" sz="2800" dirty="0" smtClean="0">
                <a:latin typeface="Comic Sans MS" pitchFamily="66" charset="0"/>
              </a:rPr>
              <a:t>K</a:t>
            </a:r>
            <a:r>
              <a:rPr lang="el-GR" sz="2800" dirty="0" err="1" smtClean="0">
                <a:latin typeface="Comic Sans MS" pitchFamily="66" charset="0"/>
              </a:rPr>
              <a:t>όστος</a:t>
            </a:r>
            <a:r>
              <a:rPr lang="el-GR" sz="2800" dirty="0" smtClean="0">
                <a:latin typeface="Comic Sans MS" pitchFamily="66" charset="0"/>
              </a:rPr>
              <a:t> 21.000 €/</a:t>
            </a:r>
            <a:r>
              <a:rPr lang="en-US" sz="2800" dirty="0" smtClean="0">
                <a:latin typeface="Comic Sans MS" pitchFamily="66" charset="0"/>
              </a:rPr>
              <a:t>person/year</a:t>
            </a:r>
            <a:endParaRPr lang="el-GR" sz="2800" dirty="0" smtClean="0">
              <a:latin typeface="Comic Sans MS" pitchFamily="66" charset="0"/>
            </a:endParaRPr>
          </a:p>
          <a:p>
            <a:pPr>
              <a:buClr>
                <a:srgbClr val="FFFF00"/>
              </a:buClr>
              <a:buFont typeface="Wingdings" pitchFamily="2" charset="2"/>
              <a:buChar char="ü"/>
            </a:pPr>
            <a:r>
              <a:rPr lang="el-GR" sz="2800" dirty="0" smtClean="0">
                <a:latin typeface="Comic Sans MS" pitchFamily="66" charset="0"/>
              </a:rPr>
              <a:t>Κόστος &gt; νεοπλασιών ή καρδιοπαθειών</a:t>
            </a:r>
          </a:p>
          <a:p>
            <a:pPr>
              <a:buClr>
                <a:srgbClr val="FFFF00"/>
              </a:buClr>
              <a:buFont typeface="Wingdings" pitchFamily="2" charset="2"/>
              <a:buChar char="ü"/>
            </a:pPr>
            <a:r>
              <a:rPr lang="el-GR" sz="2800" dirty="0" smtClean="0">
                <a:latin typeface="Comic Sans MS" pitchFamily="66" charset="0"/>
              </a:rPr>
              <a:t>Σημαντική επίπτωση στις οικογένειες των ασθενών </a:t>
            </a:r>
          </a:p>
          <a:p>
            <a:endParaRPr lang="el-GR" sz="2800" dirty="0" smtClean="0">
              <a:latin typeface="Calibri" pitchFamily="34" charset="0"/>
            </a:endParaRPr>
          </a:p>
        </p:txBody>
      </p:sp>
      <p:sp>
        <p:nvSpPr>
          <p:cNvPr id="4101" name="TextBox 3"/>
          <p:cNvSpPr txBox="1">
            <a:spLocks noChangeArrowheads="1"/>
          </p:cNvSpPr>
          <p:nvPr/>
        </p:nvSpPr>
        <p:spPr bwMode="auto">
          <a:xfrm>
            <a:off x="2916238" y="6164263"/>
            <a:ext cx="6048375" cy="368300"/>
          </a:xfrm>
          <a:prstGeom prst="rect">
            <a:avLst/>
          </a:prstGeom>
          <a:noFill/>
          <a:ln w="9525">
            <a:noFill/>
            <a:miter lim="800000"/>
            <a:headEnd/>
            <a:tailEnd/>
          </a:ln>
        </p:spPr>
        <p:txBody>
          <a:bodyPr>
            <a:spAutoFit/>
          </a:bodyPr>
          <a:lstStyle/>
          <a:p>
            <a:pPr eaLnBrk="0" hangingPunct="0"/>
            <a:r>
              <a:rPr lang="en-US" sz="1800" dirty="0">
                <a:latin typeface="Comic Sans MS" pitchFamily="66" charset="0"/>
              </a:rPr>
              <a:t>EFNS guidelines </a:t>
            </a:r>
            <a:r>
              <a:rPr lang="en-US" sz="1800" dirty="0" err="1">
                <a:latin typeface="Comic Sans MS" pitchFamily="66" charset="0"/>
              </a:rPr>
              <a:t>Eur</a:t>
            </a:r>
            <a:r>
              <a:rPr lang="en-US" sz="1800" dirty="0">
                <a:latin typeface="Comic Sans MS" pitchFamily="66" charset="0"/>
              </a:rPr>
              <a:t> J </a:t>
            </a:r>
            <a:r>
              <a:rPr lang="en-US" sz="1800" dirty="0" err="1">
                <a:latin typeface="Comic Sans MS" pitchFamily="66" charset="0"/>
              </a:rPr>
              <a:t>Neurol</a:t>
            </a:r>
            <a:r>
              <a:rPr lang="en-US" sz="1800" dirty="0">
                <a:latin typeface="Comic Sans MS" pitchFamily="66" charset="0"/>
              </a:rPr>
              <a:t> </a:t>
            </a:r>
            <a:r>
              <a:rPr lang="el-GR" sz="1800" dirty="0">
                <a:latin typeface="Comic Sans MS" pitchFamily="66" charset="0"/>
              </a:rPr>
              <a:t>2010, 17: 1236–1248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solidFill>
                  <a:srgbClr val="FFFF00"/>
                </a:solidFill>
                <a:latin typeface="Comic Sans MS" pitchFamily="66" charset="0"/>
              </a:rPr>
              <a:t>Κλινικά χαρακτηριστικά ΑΑ</a:t>
            </a:r>
            <a:r>
              <a:rPr lang="en-US" dirty="0" smtClean="0">
                <a:solidFill>
                  <a:srgbClr val="FFFF00"/>
                </a:solidFill>
                <a:latin typeface="Comic Sans MS" pitchFamily="66" charset="0"/>
              </a:rPr>
              <a:t> (3)</a:t>
            </a:r>
            <a:endParaRPr lang="el-GR" dirty="0"/>
          </a:p>
        </p:txBody>
      </p:sp>
      <p:sp>
        <p:nvSpPr>
          <p:cNvPr id="4" name="3 - Θέση περιεχομένου"/>
          <p:cNvSpPr>
            <a:spLocks noGrp="1"/>
          </p:cNvSpPr>
          <p:nvPr>
            <p:ph idx="1"/>
          </p:nvPr>
        </p:nvSpPr>
        <p:spPr>
          <a:xfrm>
            <a:off x="457200" y="1600200"/>
            <a:ext cx="8229600" cy="5043510"/>
          </a:xfrm>
        </p:spPr>
        <p:txBody>
          <a:bodyPr>
            <a:normAutofit/>
          </a:bodyPr>
          <a:lstStyle/>
          <a:p>
            <a:pPr lvl="0">
              <a:buClr>
                <a:srgbClr val="FFFF00"/>
              </a:buClr>
              <a:buFont typeface="Wingdings" pitchFamily="2" charset="2"/>
              <a:buChar char="ü"/>
            </a:pPr>
            <a:r>
              <a:rPr lang="el-GR" sz="2800" dirty="0" smtClean="0">
                <a:latin typeface="Comic Sans MS" pitchFamily="66" charset="0"/>
              </a:rPr>
              <a:t>Η παρουσία </a:t>
            </a:r>
            <a:r>
              <a:rPr lang="el-GR" sz="2800" dirty="0" err="1" smtClean="0">
                <a:latin typeface="Comic Sans MS" pitchFamily="66" charset="0"/>
              </a:rPr>
              <a:t>γνωσιακών</a:t>
            </a:r>
            <a:r>
              <a:rPr lang="el-GR" sz="2800" dirty="0" smtClean="0">
                <a:latin typeface="Comic Sans MS" pitchFamily="66" charset="0"/>
              </a:rPr>
              <a:t> διαταραχών στη </a:t>
            </a:r>
            <a:r>
              <a:rPr lang="en-GB" sz="2800" dirty="0" smtClean="0">
                <a:latin typeface="Comic Sans MS" pitchFamily="66" charset="0"/>
              </a:rPr>
              <a:t>AA </a:t>
            </a:r>
            <a:r>
              <a:rPr lang="el-GR" sz="2800" dirty="0" smtClean="0">
                <a:latin typeface="Comic Sans MS" pitchFamily="66" charset="0"/>
              </a:rPr>
              <a:t>μπορεί να είναι εντελώς διακριτή από την </a:t>
            </a:r>
            <a:r>
              <a:rPr lang="en-GB" sz="2800" dirty="0" smtClean="0">
                <a:latin typeface="Comic Sans MS" pitchFamily="66" charset="0"/>
              </a:rPr>
              <a:t>NA</a:t>
            </a:r>
            <a:r>
              <a:rPr lang="el-GR" sz="2800" dirty="0" smtClean="0">
                <a:latin typeface="Comic Sans MS" pitchFamily="66" charset="0"/>
              </a:rPr>
              <a:t>, ιδίως στα πρώιμα στάδια, με κύρια εκδήλωση  την  εκτελεστική δυσλειτουργία που προκαλεί σημαντική ανικανότητα, ακόμη κι όταν η απώλεια μνήμης είναι ήπια και πριν ο ασθενής εκπληρώσει τα κριτήρια για άνοια </a:t>
            </a:r>
          </a:p>
          <a:p>
            <a:pPr lvl="0"/>
            <a:endParaRPr lang="el-GR" sz="2400" dirty="0" smtClean="0"/>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42910" y="285728"/>
            <a:ext cx="7772400" cy="1143000"/>
          </a:xfrm>
        </p:spPr>
        <p:txBody>
          <a:bodyPr>
            <a:normAutofit/>
          </a:bodyPr>
          <a:lstStyle/>
          <a:p>
            <a:r>
              <a:rPr lang="en-AU" sz="3600" dirty="0">
                <a:solidFill>
                  <a:srgbClr val="FFFF00"/>
                </a:solidFill>
                <a:latin typeface="Comic Sans MS" pitchFamily="66" charset="0"/>
              </a:rPr>
              <a:t>Progression of Vascular Dementia</a:t>
            </a:r>
          </a:p>
        </p:txBody>
      </p:sp>
      <p:sp>
        <p:nvSpPr>
          <p:cNvPr id="22531" name="Rectangle 3"/>
          <p:cNvSpPr>
            <a:spLocks noGrp="1" noChangeArrowheads="1"/>
          </p:cNvSpPr>
          <p:nvPr>
            <p:ph type="body" idx="1"/>
          </p:nvPr>
        </p:nvSpPr>
        <p:spPr>
          <a:xfrm>
            <a:off x="250824" y="1773238"/>
            <a:ext cx="8607455" cy="4870472"/>
          </a:xfrm>
          <a:ln>
            <a:solidFill>
              <a:schemeClr val="tx1"/>
            </a:solidFill>
          </a:ln>
        </p:spPr>
        <p:txBody>
          <a:bodyPr/>
          <a:lstStyle/>
          <a:p>
            <a:pPr>
              <a:buFontTx/>
              <a:buNone/>
            </a:pPr>
            <a:endParaRPr lang="en-AU"/>
          </a:p>
          <a:p>
            <a:pPr>
              <a:buFontTx/>
              <a:buNone/>
            </a:pPr>
            <a:endParaRPr lang="en-AU"/>
          </a:p>
        </p:txBody>
      </p:sp>
      <p:sp>
        <p:nvSpPr>
          <p:cNvPr id="22535" name="Line 7"/>
          <p:cNvSpPr>
            <a:spLocks noChangeShapeType="1"/>
          </p:cNvSpPr>
          <p:nvPr/>
        </p:nvSpPr>
        <p:spPr bwMode="auto">
          <a:xfrm>
            <a:off x="1619250" y="3141663"/>
            <a:ext cx="0" cy="0"/>
          </a:xfrm>
          <a:prstGeom prst="line">
            <a:avLst/>
          </a:prstGeom>
          <a:noFill/>
          <a:ln w="9525">
            <a:solidFill>
              <a:schemeClr val="tx1"/>
            </a:solidFill>
            <a:round/>
            <a:headEnd/>
            <a:tailEnd/>
          </a:ln>
          <a:effectLst/>
        </p:spPr>
        <p:txBody>
          <a:bodyPr/>
          <a:lstStyle/>
          <a:p>
            <a:endParaRPr lang="el-GR"/>
          </a:p>
        </p:txBody>
      </p:sp>
      <p:sp>
        <p:nvSpPr>
          <p:cNvPr id="22536" name="Line 8"/>
          <p:cNvSpPr>
            <a:spLocks noChangeShapeType="1"/>
          </p:cNvSpPr>
          <p:nvPr/>
        </p:nvSpPr>
        <p:spPr bwMode="auto">
          <a:xfrm>
            <a:off x="1116013" y="2276475"/>
            <a:ext cx="1512887" cy="0"/>
          </a:xfrm>
          <a:prstGeom prst="line">
            <a:avLst/>
          </a:prstGeom>
          <a:noFill/>
          <a:ln w="25400">
            <a:solidFill>
              <a:srgbClr val="FFFF00"/>
            </a:solidFill>
            <a:round/>
            <a:headEnd/>
            <a:tailEnd/>
          </a:ln>
          <a:effectLst/>
        </p:spPr>
        <p:txBody>
          <a:bodyPr/>
          <a:lstStyle/>
          <a:p>
            <a:endParaRPr lang="el-GR"/>
          </a:p>
        </p:txBody>
      </p:sp>
      <p:sp>
        <p:nvSpPr>
          <p:cNvPr id="22538" name="Line 10"/>
          <p:cNvSpPr>
            <a:spLocks noChangeShapeType="1"/>
          </p:cNvSpPr>
          <p:nvPr/>
        </p:nvSpPr>
        <p:spPr bwMode="auto">
          <a:xfrm>
            <a:off x="2916238" y="3429000"/>
            <a:ext cx="1295400" cy="0"/>
          </a:xfrm>
          <a:prstGeom prst="line">
            <a:avLst/>
          </a:prstGeom>
          <a:noFill/>
          <a:ln w="25400">
            <a:solidFill>
              <a:srgbClr val="FFFF00"/>
            </a:solidFill>
            <a:round/>
            <a:headEnd/>
            <a:tailEnd/>
          </a:ln>
          <a:effectLst/>
        </p:spPr>
        <p:txBody>
          <a:bodyPr/>
          <a:lstStyle/>
          <a:p>
            <a:endParaRPr lang="el-GR"/>
          </a:p>
        </p:txBody>
      </p:sp>
      <p:sp>
        <p:nvSpPr>
          <p:cNvPr id="22539" name="Line 11"/>
          <p:cNvSpPr>
            <a:spLocks noChangeShapeType="1"/>
          </p:cNvSpPr>
          <p:nvPr/>
        </p:nvSpPr>
        <p:spPr bwMode="auto">
          <a:xfrm>
            <a:off x="4211638" y="3429000"/>
            <a:ext cx="288925" cy="1079500"/>
          </a:xfrm>
          <a:prstGeom prst="line">
            <a:avLst/>
          </a:prstGeom>
          <a:noFill/>
          <a:ln w="25400">
            <a:solidFill>
              <a:srgbClr val="FFFF00"/>
            </a:solidFill>
            <a:round/>
            <a:headEnd/>
            <a:tailEnd/>
          </a:ln>
          <a:effectLst/>
        </p:spPr>
        <p:txBody>
          <a:bodyPr/>
          <a:lstStyle/>
          <a:p>
            <a:endParaRPr lang="el-GR"/>
          </a:p>
        </p:txBody>
      </p:sp>
      <p:sp>
        <p:nvSpPr>
          <p:cNvPr id="22540" name="Line 12"/>
          <p:cNvSpPr>
            <a:spLocks noChangeShapeType="1"/>
          </p:cNvSpPr>
          <p:nvPr/>
        </p:nvSpPr>
        <p:spPr bwMode="auto">
          <a:xfrm>
            <a:off x="4500563" y="4508500"/>
            <a:ext cx="1439862" cy="0"/>
          </a:xfrm>
          <a:prstGeom prst="line">
            <a:avLst/>
          </a:prstGeom>
          <a:noFill/>
          <a:ln w="25400">
            <a:solidFill>
              <a:srgbClr val="FFFF00"/>
            </a:solidFill>
            <a:round/>
            <a:headEnd/>
            <a:tailEnd/>
          </a:ln>
          <a:effectLst/>
        </p:spPr>
        <p:txBody>
          <a:bodyPr/>
          <a:lstStyle/>
          <a:p>
            <a:endParaRPr lang="el-GR"/>
          </a:p>
        </p:txBody>
      </p:sp>
      <p:sp>
        <p:nvSpPr>
          <p:cNvPr id="22541" name="Line 13"/>
          <p:cNvSpPr>
            <a:spLocks noChangeShapeType="1"/>
          </p:cNvSpPr>
          <p:nvPr/>
        </p:nvSpPr>
        <p:spPr bwMode="auto">
          <a:xfrm>
            <a:off x="5940425" y="4508500"/>
            <a:ext cx="71438" cy="865188"/>
          </a:xfrm>
          <a:prstGeom prst="line">
            <a:avLst/>
          </a:prstGeom>
          <a:noFill/>
          <a:ln w="25400">
            <a:solidFill>
              <a:srgbClr val="FFFF00"/>
            </a:solidFill>
            <a:round/>
            <a:headEnd/>
            <a:tailEnd/>
          </a:ln>
          <a:effectLst/>
        </p:spPr>
        <p:txBody>
          <a:bodyPr/>
          <a:lstStyle/>
          <a:p>
            <a:endParaRPr lang="el-GR"/>
          </a:p>
        </p:txBody>
      </p:sp>
      <p:sp>
        <p:nvSpPr>
          <p:cNvPr id="22542" name="Text Box 14"/>
          <p:cNvSpPr txBox="1">
            <a:spLocks noChangeArrowheads="1"/>
          </p:cNvSpPr>
          <p:nvPr/>
        </p:nvSpPr>
        <p:spPr bwMode="auto">
          <a:xfrm>
            <a:off x="2771775" y="2133600"/>
            <a:ext cx="2730500" cy="336550"/>
          </a:xfrm>
          <a:prstGeom prst="rect">
            <a:avLst/>
          </a:prstGeom>
          <a:noFill/>
          <a:ln w="9525">
            <a:noFill/>
            <a:miter lim="800000"/>
            <a:headEnd/>
            <a:tailEnd/>
          </a:ln>
          <a:effectLst/>
        </p:spPr>
        <p:txBody>
          <a:bodyPr>
            <a:spAutoFit/>
          </a:bodyPr>
          <a:lstStyle/>
          <a:p>
            <a:pPr eaLnBrk="1" hangingPunct="1"/>
            <a:r>
              <a:rPr lang="en-AU" sz="1600">
                <a:latin typeface="Arial" charset="0"/>
              </a:rPr>
              <a:t>Onset gradual or dramatic</a:t>
            </a:r>
          </a:p>
        </p:txBody>
      </p:sp>
      <p:sp>
        <p:nvSpPr>
          <p:cNvPr id="22543" name="Text Box 15"/>
          <p:cNvSpPr txBox="1">
            <a:spLocks noChangeArrowheads="1"/>
          </p:cNvSpPr>
          <p:nvPr/>
        </p:nvSpPr>
        <p:spPr bwMode="auto">
          <a:xfrm>
            <a:off x="2843213" y="3040063"/>
            <a:ext cx="1722437" cy="336550"/>
          </a:xfrm>
          <a:prstGeom prst="rect">
            <a:avLst/>
          </a:prstGeom>
          <a:noFill/>
          <a:ln w="9525">
            <a:noFill/>
            <a:miter lim="800000"/>
            <a:headEnd/>
            <a:tailEnd/>
          </a:ln>
          <a:effectLst/>
        </p:spPr>
        <p:txBody>
          <a:bodyPr>
            <a:spAutoFit/>
          </a:bodyPr>
          <a:lstStyle/>
          <a:p>
            <a:pPr eaLnBrk="1" hangingPunct="1"/>
            <a:r>
              <a:rPr lang="en-AU" sz="1600">
                <a:latin typeface="Arial" charset="0"/>
              </a:rPr>
              <a:t>Stabilise</a:t>
            </a:r>
          </a:p>
        </p:txBody>
      </p:sp>
      <p:sp>
        <p:nvSpPr>
          <p:cNvPr id="22544" name="Text Box 16"/>
          <p:cNvSpPr txBox="1">
            <a:spLocks noChangeArrowheads="1"/>
          </p:cNvSpPr>
          <p:nvPr/>
        </p:nvSpPr>
        <p:spPr bwMode="auto">
          <a:xfrm>
            <a:off x="4335463" y="3328988"/>
            <a:ext cx="1144587" cy="336550"/>
          </a:xfrm>
          <a:prstGeom prst="rect">
            <a:avLst/>
          </a:prstGeom>
          <a:noFill/>
          <a:ln w="9525">
            <a:noFill/>
            <a:miter lim="800000"/>
            <a:headEnd/>
            <a:tailEnd/>
          </a:ln>
          <a:effectLst/>
        </p:spPr>
        <p:txBody>
          <a:bodyPr wrap="none">
            <a:spAutoFit/>
          </a:bodyPr>
          <a:lstStyle/>
          <a:p>
            <a:pPr eaLnBrk="1" hangingPunct="1"/>
            <a:r>
              <a:rPr lang="en-AU" sz="1600">
                <a:latin typeface="Arial" charset="0"/>
              </a:rPr>
              <a:t>TIA/Stroke</a:t>
            </a:r>
          </a:p>
        </p:txBody>
      </p:sp>
      <p:sp>
        <p:nvSpPr>
          <p:cNvPr id="22545" name="Text Box 17"/>
          <p:cNvSpPr txBox="1">
            <a:spLocks noChangeArrowheads="1"/>
          </p:cNvSpPr>
          <p:nvPr/>
        </p:nvSpPr>
        <p:spPr bwMode="auto">
          <a:xfrm>
            <a:off x="4572000" y="4121150"/>
            <a:ext cx="1144588" cy="336550"/>
          </a:xfrm>
          <a:prstGeom prst="rect">
            <a:avLst/>
          </a:prstGeom>
          <a:noFill/>
          <a:ln w="9525">
            <a:noFill/>
            <a:miter lim="800000"/>
            <a:headEnd/>
            <a:tailEnd/>
          </a:ln>
          <a:effectLst/>
        </p:spPr>
        <p:txBody>
          <a:bodyPr>
            <a:spAutoFit/>
          </a:bodyPr>
          <a:lstStyle/>
          <a:p>
            <a:pPr eaLnBrk="1" hangingPunct="1"/>
            <a:r>
              <a:rPr lang="en-AU" sz="1600">
                <a:latin typeface="Arial" charset="0"/>
              </a:rPr>
              <a:t>Stabilise</a:t>
            </a:r>
          </a:p>
        </p:txBody>
      </p:sp>
      <p:sp>
        <p:nvSpPr>
          <p:cNvPr id="22546" name="Text Box 18"/>
          <p:cNvSpPr txBox="1">
            <a:spLocks noChangeArrowheads="1"/>
          </p:cNvSpPr>
          <p:nvPr/>
        </p:nvSpPr>
        <p:spPr bwMode="auto">
          <a:xfrm>
            <a:off x="6064250" y="4408488"/>
            <a:ext cx="1144588" cy="336550"/>
          </a:xfrm>
          <a:prstGeom prst="rect">
            <a:avLst/>
          </a:prstGeom>
          <a:noFill/>
          <a:ln w="9525">
            <a:noFill/>
            <a:miter lim="800000"/>
            <a:headEnd/>
            <a:tailEnd/>
          </a:ln>
          <a:effectLst/>
        </p:spPr>
        <p:txBody>
          <a:bodyPr wrap="none">
            <a:spAutoFit/>
          </a:bodyPr>
          <a:lstStyle/>
          <a:p>
            <a:pPr eaLnBrk="1" hangingPunct="1"/>
            <a:r>
              <a:rPr lang="en-AU" sz="1600">
                <a:latin typeface="Arial" charset="0"/>
              </a:rPr>
              <a:t>TIA/Stroke</a:t>
            </a:r>
          </a:p>
        </p:txBody>
      </p:sp>
      <p:sp>
        <p:nvSpPr>
          <p:cNvPr id="22547" name="Text Box 19"/>
          <p:cNvSpPr txBox="1">
            <a:spLocks noChangeArrowheads="1"/>
          </p:cNvSpPr>
          <p:nvPr/>
        </p:nvSpPr>
        <p:spPr bwMode="auto">
          <a:xfrm>
            <a:off x="285720" y="5534561"/>
            <a:ext cx="8501122" cy="1323439"/>
          </a:xfrm>
          <a:prstGeom prst="rect">
            <a:avLst/>
          </a:prstGeom>
          <a:noFill/>
          <a:ln w="9525">
            <a:noFill/>
            <a:miter lim="800000"/>
            <a:headEnd/>
            <a:tailEnd/>
          </a:ln>
          <a:effectLst/>
        </p:spPr>
        <p:txBody>
          <a:bodyPr wrap="square">
            <a:spAutoFit/>
          </a:bodyPr>
          <a:lstStyle/>
          <a:p>
            <a:r>
              <a:rPr lang="en-AU" sz="2000" dirty="0">
                <a:latin typeface="Arial" charset="0"/>
              </a:rPr>
              <a:t>Typically </a:t>
            </a:r>
            <a:r>
              <a:rPr lang="en-AU" sz="2000" dirty="0" smtClean="0">
                <a:latin typeface="Arial" charset="0"/>
              </a:rPr>
              <a:t>V</a:t>
            </a:r>
            <a:r>
              <a:rPr lang="en-US" sz="2000" dirty="0" smtClean="0">
                <a:latin typeface="Arial" charset="0"/>
              </a:rPr>
              <a:t>a</a:t>
            </a:r>
            <a:r>
              <a:rPr lang="en-AU" sz="2000" dirty="0" smtClean="0">
                <a:latin typeface="Arial" charset="0"/>
              </a:rPr>
              <a:t>D </a:t>
            </a:r>
            <a:r>
              <a:rPr lang="en-AU" sz="2000" dirty="0">
                <a:latin typeface="Arial" charset="0"/>
              </a:rPr>
              <a:t>progresses gradually in a stepwise fashion in which </a:t>
            </a:r>
            <a:r>
              <a:rPr lang="en-AU" sz="2000" dirty="0" smtClean="0">
                <a:latin typeface="Arial" charset="0"/>
              </a:rPr>
              <a:t>a person’s abilities deteriorate after a stroke, then stabilise until the next stroke.</a:t>
            </a:r>
          </a:p>
          <a:p>
            <a:pPr eaLnBrk="1" hangingPunct="1"/>
            <a:endParaRPr lang="en-AU" sz="2000" dirty="0">
              <a:latin typeface="Arial" charset="0"/>
            </a:endParaRPr>
          </a:p>
        </p:txBody>
      </p:sp>
      <p:sp>
        <p:nvSpPr>
          <p:cNvPr id="22550" name="Line 22"/>
          <p:cNvSpPr>
            <a:spLocks noChangeShapeType="1"/>
          </p:cNvSpPr>
          <p:nvPr/>
        </p:nvSpPr>
        <p:spPr bwMode="auto">
          <a:xfrm>
            <a:off x="2627313" y="2276475"/>
            <a:ext cx="288925" cy="1152525"/>
          </a:xfrm>
          <a:prstGeom prst="line">
            <a:avLst/>
          </a:prstGeom>
          <a:noFill/>
          <a:ln w="25400">
            <a:solidFill>
              <a:srgbClr val="FFFF00"/>
            </a:solidFill>
            <a:round/>
            <a:headEnd/>
            <a:tailEnd/>
          </a:ln>
          <a:effectLst/>
        </p:spPr>
        <p:txBody>
          <a:bodyPr/>
          <a:lstStyle/>
          <a:p>
            <a:endParaRPr lang="el-GR"/>
          </a:p>
        </p:txBody>
      </p:sp>
      <p:cxnSp>
        <p:nvCxnSpPr>
          <p:cNvPr id="19" name="18 - Ευθεία γραμμή σύνδεσης"/>
          <p:cNvCxnSpPr/>
          <p:nvPr/>
        </p:nvCxnSpPr>
        <p:spPr>
          <a:xfrm>
            <a:off x="1142976" y="2500306"/>
            <a:ext cx="4572032" cy="29289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a:off x="714348" y="3429000"/>
            <a:ext cx="1143008" cy="584775"/>
          </a:xfrm>
          <a:prstGeom prst="rect">
            <a:avLst/>
          </a:prstGeom>
          <a:noFill/>
        </p:spPr>
        <p:txBody>
          <a:bodyPr wrap="square" rtlCol="0">
            <a:spAutoFit/>
          </a:bodyPr>
          <a:lstStyle/>
          <a:p>
            <a:r>
              <a:rPr lang="en-US" sz="3200" dirty="0" smtClean="0">
                <a:solidFill>
                  <a:srgbClr val="FF0000"/>
                </a:solidFill>
                <a:latin typeface="Comic Sans MS" pitchFamily="66" charset="0"/>
              </a:rPr>
              <a:t>AD</a:t>
            </a:r>
            <a:endParaRPr lang="el-GR" sz="3200"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ChangeArrowheads="1"/>
          </p:cNvSpPr>
          <p:nvPr/>
        </p:nvSpPr>
        <p:spPr bwMode="auto">
          <a:xfrm>
            <a:off x="357158" y="1071546"/>
            <a:ext cx="8572560" cy="5416868"/>
          </a:xfrm>
          <a:prstGeom prst="rect">
            <a:avLst/>
          </a:prstGeom>
          <a:noFill/>
          <a:ln w="9525">
            <a:noFill/>
            <a:miter lim="800000"/>
            <a:headEnd/>
            <a:tailEnd/>
          </a:ln>
          <a:effectLst/>
        </p:spPr>
        <p:txBody>
          <a:bodyPr wrap="square" tIns="0" bIns="0" anchor="ctr">
            <a:spAutoFit/>
          </a:bodyPr>
          <a:lstStyle/>
          <a:p>
            <a:pPr marL="342900" indent="-342900" algn="ctr" eaLnBrk="1" hangingPunct="1"/>
            <a:endParaRPr lang="en-US" sz="2000" dirty="0">
              <a:effectLst>
                <a:outerShdw blurRad="38100" dist="38100" dir="2700000" algn="tl">
                  <a:srgbClr val="000000"/>
                </a:outerShdw>
              </a:effectLst>
              <a:latin typeface="Arial" charset="0"/>
              <a:cs typeface="Arial" charset="0"/>
            </a:endParaRPr>
          </a:p>
          <a:p>
            <a:pPr marL="342900" indent="-342900" eaLnBrk="1" hangingPunct="1">
              <a:buClr>
                <a:srgbClr val="FFFF00"/>
              </a:buClr>
              <a:buFont typeface="Wingdings" pitchFamily="2" charset="2"/>
              <a:buChar char="ü"/>
            </a:pPr>
            <a:r>
              <a:rPr lang="el-GR" sz="2400" dirty="0">
                <a:latin typeface="Comic Sans MS" pitchFamily="66" charset="0"/>
                <a:cs typeface="Arial" charset="0"/>
              </a:rPr>
              <a:t>Άνοια με διαταραχή μνήμης και άλλων 2 ή περισσότερων </a:t>
            </a:r>
            <a:r>
              <a:rPr lang="el-GR" sz="2400" dirty="0" err="1">
                <a:latin typeface="Comic Sans MS" pitchFamily="66" charset="0"/>
                <a:cs typeface="Arial" charset="0"/>
              </a:rPr>
              <a:t>γνωσιακών</a:t>
            </a:r>
            <a:r>
              <a:rPr lang="el-GR" sz="2400" dirty="0">
                <a:latin typeface="Comic Sans MS" pitchFamily="66" charset="0"/>
                <a:cs typeface="Arial" charset="0"/>
              </a:rPr>
              <a:t> τομέων (προσανατολισμός, προσοχή, λόγος, </a:t>
            </a:r>
            <a:r>
              <a:rPr lang="el-GR" sz="2400" dirty="0" err="1">
                <a:latin typeface="Comic Sans MS" pitchFamily="66" charset="0"/>
                <a:cs typeface="Arial" charset="0"/>
              </a:rPr>
              <a:t>οπτικοχωρικές</a:t>
            </a:r>
            <a:r>
              <a:rPr lang="el-GR" sz="2400" dirty="0">
                <a:latin typeface="Comic Sans MS" pitchFamily="66" charset="0"/>
                <a:cs typeface="Arial" charset="0"/>
              </a:rPr>
              <a:t> λειτουργίες, εκτελεστικές λειτουργίες, </a:t>
            </a:r>
            <a:r>
              <a:rPr lang="el-GR" sz="2400" dirty="0" err="1" smtClean="0">
                <a:latin typeface="Comic Sans MS" pitchFamily="66" charset="0"/>
                <a:cs typeface="Arial" charset="0"/>
              </a:rPr>
              <a:t>ορθοπραξία</a:t>
            </a:r>
            <a:r>
              <a:rPr lang="el-GR" sz="2400" dirty="0" smtClean="0">
                <a:latin typeface="Comic Sans MS" pitchFamily="66" charset="0"/>
                <a:cs typeface="Arial" charset="0"/>
              </a:rPr>
              <a:t>)</a:t>
            </a:r>
          </a:p>
          <a:p>
            <a:pPr marL="342900" indent="-342900">
              <a:buClr>
                <a:srgbClr val="FFFF00"/>
              </a:buClr>
              <a:buFont typeface="Wingdings" pitchFamily="2" charset="2"/>
              <a:buChar char="ü"/>
            </a:pPr>
            <a:r>
              <a:rPr lang="el-GR" sz="2400" dirty="0" smtClean="0">
                <a:latin typeface="Comic Sans MS" pitchFamily="66" charset="0"/>
                <a:cs typeface="Arial" charset="0"/>
              </a:rPr>
              <a:t>Αγγειακή </a:t>
            </a:r>
            <a:r>
              <a:rPr lang="el-GR" sz="2400" dirty="0">
                <a:latin typeface="Comic Sans MS" pitchFamily="66" charset="0"/>
                <a:cs typeface="Arial" charset="0"/>
              </a:rPr>
              <a:t>εγκεφαλοπάθεια, που ορίζεται από την παρουσία εστιακής νευρολογικής </a:t>
            </a:r>
            <a:r>
              <a:rPr lang="el-GR" sz="2400" dirty="0" smtClean="0">
                <a:latin typeface="Comic Sans MS" pitchFamily="66" charset="0"/>
                <a:cs typeface="Arial" charset="0"/>
              </a:rPr>
              <a:t>σημειολογίας (ασχέτως </a:t>
            </a:r>
            <a:r>
              <a:rPr lang="el-GR" sz="2400" dirty="0">
                <a:latin typeface="Comic Sans MS" pitchFamily="66" charset="0"/>
                <a:cs typeface="Arial" charset="0"/>
              </a:rPr>
              <a:t>αν αναφέρεται ή όχι ιστορικό </a:t>
            </a:r>
            <a:r>
              <a:rPr lang="el-GR" sz="2400" dirty="0" smtClean="0">
                <a:latin typeface="Comic Sans MS" pitchFamily="66" charset="0"/>
                <a:cs typeface="Arial" charset="0"/>
              </a:rPr>
              <a:t>ΑΕΕ) </a:t>
            </a:r>
            <a:r>
              <a:rPr lang="el-GR" sz="2400" dirty="0">
                <a:latin typeface="Comic Sans MS" pitchFamily="66" charset="0"/>
                <a:cs typeface="Arial" charset="0"/>
              </a:rPr>
              <a:t>και την απεικονιστική επιβεβαίωση </a:t>
            </a:r>
            <a:endParaRPr lang="el-GR" sz="2400" dirty="0" smtClean="0">
              <a:latin typeface="Comic Sans MS" pitchFamily="66" charset="0"/>
              <a:cs typeface="Arial" charset="0"/>
            </a:endParaRPr>
          </a:p>
          <a:p>
            <a:pPr marL="342900" indent="-342900">
              <a:buClr>
                <a:srgbClr val="FFFF00"/>
              </a:buClr>
              <a:buFont typeface="Wingdings" pitchFamily="2" charset="2"/>
              <a:buChar char="ü"/>
            </a:pPr>
            <a:r>
              <a:rPr lang="el-GR" sz="2400" dirty="0" smtClean="0">
                <a:latin typeface="Comic Sans MS" pitchFamily="66" charset="0"/>
                <a:cs typeface="Arial" charset="0"/>
              </a:rPr>
              <a:t>Κριτήρια αποκλεισμού: οξεία </a:t>
            </a:r>
            <a:r>
              <a:rPr lang="el-GR" sz="2400" dirty="0" err="1" smtClean="0">
                <a:latin typeface="Comic Sans MS" pitchFamily="66" charset="0"/>
                <a:cs typeface="Arial" charset="0"/>
              </a:rPr>
              <a:t>συγχυτική</a:t>
            </a:r>
            <a:r>
              <a:rPr lang="el-GR" sz="2400" dirty="0" smtClean="0">
                <a:latin typeface="Comic Sans MS" pitchFamily="66" charset="0"/>
                <a:cs typeface="Arial" charset="0"/>
              </a:rPr>
              <a:t> κατάσταση, αφασία, ψύχωση, άλλες νόσοι ΚΝΣ (όπως άνοια </a:t>
            </a:r>
            <a:r>
              <a:rPr lang="en-US" sz="2400" dirty="0" smtClean="0">
                <a:latin typeface="Comic Sans MS" pitchFamily="66" charset="0"/>
                <a:cs typeface="Arial" charset="0"/>
              </a:rPr>
              <a:t>Alzheimer</a:t>
            </a:r>
            <a:r>
              <a:rPr lang="el-GR" sz="2400" dirty="0" smtClean="0">
                <a:latin typeface="Comic Sans MS" pitchFamily="66" charset="0"/>
                <a:cs typeface="Arial" charset="0"/>
              </a:rPr>
              <a:t>) που μπορούν από μόνες να είναι υπεύθυνες για τη συμπτωματολογία</a:t>
            </a:r>
          </a:p>
          <a:p>
            <a:pPr marL="342900" indent="-342900" eaLnBrk="1" hangingPunct="1">
              <a:buFontTx/>
              <a:buChar char="•"/>
            </a:pPr>
            <a:endParaRPr lang="el-GR" sz="2400" dirty="0">
              <a:latin typeface="Comic Sans MS" pitchFamily="66" charset="0"/>
              <a:cs typeface="Arial" charset="0"/>
            </a:endParaRPr>
          </a:p>
          <a:p>
            <a:pPr marL="342900" indent="-342900" eaLnBrk="1" hangingPunct="1"/>
            <a:r>
              <a:rPr lang="el-GR" sz="2000" dirty="0">
                <a:solidFill>
                  <a:srgbClr val="FFC000"/>
                </a:solidFill>
                <a:latin typeface="Comic Sans MS" pitchFamily="66" charset="0"/>
                <a:cs typeface="Arial" charset="0"/>
              </a:rPr>
              <a:t> </a:t>
            </a:r>
            <a:endParaRPr lang="nl-NL" sz="2000" dirty="0">
              <a:solidFill>
                <a:srgbClr val="FFC000"/>
              </a:solidFill>
              <a:latin typeface="Arial" charset="0"/>
              <a:cs typeface="Arial" charset="0"/>
            </a:endParaRPr>
          </a:p>
        </p:txBody>
      </p:sp>
      <p:sp>
        <p:nvSpPr>
          <p:cNvPr id="161798" name="Text Box 6"/>
          <p:cNvSpPr txBox="1">
            <a:spLocks noChangeArrowheads="1"/>
          </p:cNvSpPr>
          <p:nvPr/>
        </p:nvSpPr>
        <p:spPr bwMode="auto">
          <a:xfrm>
            <a:off x="571472" y="214290"/>
            <a:ext cx="8143932" cy="954107"/>
          </a:xfrm>
          <a:prstGeom prst="rect">
            <a:avLst/>
          </a:prstGeom>
          <a:noFill/>
          <a:ln w="9525">
            <a:noFill/>
            <a:miter lim="800000"/>
            <a:headEnd/>
            <a:tailEnd/>
          </a:ln>
          <a:effectLst/>
        </p:spPr>
        <p:txBody>
          <a:bodyPr wrap="square">
            <a:spAutoFit/>
          </a:bodyPr>
          <a:lstStyle/>
          <a:p>
            <a:pPr algn="ctr" eaLnBrk="1" hangingPunct="1"/>
            <a:r>
              <a:rPr lang="el-GR" sz="2800" b="1" dirty="0">
                <a:solidFill>
                  <a:srgbClr val="FFFF00"/>
                </a:solidFill>
                <a:latin typeface="Comic Sans MS" pitchFamily="66" charset="0"/>
                <a:cs typeface="Arial" charset="0"/>
              </a:rPr>
              <a:t>ΚΡΙΤΗΡΙΑ ΑΓΓΕΙΑΚΗΣ ΑΝΟΙΑΣ </a:t>
            </a:r>
            <a:endParaRPr lang="el-GR" sz="2800" b="1" dirty="0" smtClean="0">
              <a:solidFill>
                <a:srgbClr val="FFFF00"/>
              </a:solidFill>
              <a:latin typeface="Comic Sans MS" pitchFamily="66" charset="0"/>
              <a:cs typeface="Arial" charset="0"/>
            </a:endParaRPr>
          </a:p>
          <a:p>
            <a:pPr algn="ctr" eaLnBrk="1" hangingPunct="1"/>
            <a:r>
              <a:rPr lang="el-GR" sz="2800" b="1" dirty="0" smtClean="0">
                <a:solidFill>
                  <a:srgbClr val="FFFF00"/>
                </a:solidFill>
                <a:latin typeface="Comic Sans MS" pitchFamily="66" charset="0"/>
                <a:cs typeface="Arial" charset="0"/>
              </a:rPr>
              <a:t>ΚΑΤΑ </a:t>
            </a:r>
            <a:r>
              <a:rPr lang="en-US" sz="2800" b="1" dirty="0">
                <a:solidFill>
                  <a:srgbClr val="FFFF00"/>
                </a:solidFill>
                <a:latin typeface="Comic Sans MS" pitchFamily="66" charset="0"/>
                <a:cs typeface="Arial" charset="0"/>
              </a:rPr>
              <a:t>NINDS</a:t>
            </a:r>
            <a:r>
              <a:rPr lang="el-GR" sz="2800" b="1" dirty="0">
                <a:solidFill>
                  <a:srgbClr val="FFFF00"/>
                </a:solidFill>
                <a:latin typeface="Comic Sans MS" pitchFamily="66" charset="0"/>
                <a:cs typeface="Arial" charset="0"/>
              </a:rPr>
              <a:t>-</a:t>
            </a:r>
            <a:r>
              <a:rPr lang="en-US" sz="2800" b="1" dirty="0">
                <a:solidFill>
                  <a:srgbClr val="FFFF00"/>
                </a:solidFill>
                <a:latin typeface="Comic Sans MS" pitchFamily="66" charset="0"/>
                <a:cs typeface="Arial" charset="0"/>
              </a:rPr>
              <a:t>AIREN I</a:t>
            </a:r>
          </a:p>
        </p:txBody>
      </p:sp>
      <p:sp>
        <p:nvSpPr>
          <p:cNvPr id="7" name="6 - TextBox"/>
          <p:cNvSpPr txBox="1"/>
          <p:nvPr/>
        </p:nvSpPr>
        <p:spPr>
          <a:xfrm>
            <a:off x="3786182" y="6286520"/>
            <a:ext cx="5000660" cy="369332"/>
          </a:xfrm>
          <a:prstGeom prst="rect">
            <a:avLst/>
          </a:prstGeom>
          <a:noFill/>
        </p:spPr>
        <p:txBody>
          <a:bodyPr wrap="square" rtlCol="0">
            <a:spAutoFit/>
          </a:bodyPr>
          <a:lstStyle/>
          <a:p>
            <a:r>
              <a:rPr lang="fr-FR" dirty="0" smtClean="0">
                <a:solidFill>
                  <a:srgbClr val="FFC000"/>
                </a:solidFill>
                <a:latin typeface="Comic Sans MS" pitchFamily="66" charset="0"/>
                <a:cs typeface="Arial" charset="0"/>
              </a:rPr>
              <a:t>Roman et al. </a:t>
            </a:r>
            <a:r>
              <a:rPr lang="fr-FR" dirty="0" err="1" smtClean="0">
                <a:solidFill>
                  <a:srgbClr val="FFC000"/>
                </a:solidFill>
                <a:latin typeface="Comic Sans MS" pitchFamily="66" charset="0"/>
                <a:cs typeface="Arial" charset="0"/>
              </a:rPr>
              <a:t>Neurology</a:t>
            </a:r>
            <a:r>
              <a:rPr lang="fr-FR" dirty="0" smtClean="0">
                <a:solidFill>
                  <a:srgbClr val="FFC000"/>
                </a:solidFill>
                <a:latin typeface="Comic Sans MS" pitchFamily="66" charset="0"/>
                <a:cs typeface="Arial" charset="0"/>
              </a:rPr>
              <a:t> 199</a:t>
            </a:r>
            <a:r>
              <a:rPr lang="el-GR" i="1" dirty="0" smtClean="0">
                <a:solidFill>
                  <a:srgbClr val="FFC000"/>
                </a:solidFill>
                <a:latin typeface="Arial" charset="0"/>
                <a:cs typeface="Arial" charset="0"/>
              </a:rPr>
              <a:t>3</a:t>
            </a:r>
            <a:r>
              <a:rPr lang="fr-FR" dirty="0" smtClean="0">
                <a:solidFill>
                  <a:srgbClr val="FFC000"/>
                </a:solidFill>
                <a:latin typeface="Arial" charset="0"/>
                <a:cs typeface="Arial" charset="0"/>
              </a:rPr>
              <a:t>)</a:t>
            </a:r>
            <a:r>
              <a:rPr lang="en-US" dirty="0" smtClean="0">
                <a:solidFill>
                  <a:srgbClr val="FFC000"/>
                </a:solidFill>
                <a:latin typeface="Arial" charset="0"/>
                <a:cs typeface="Arial" charset="0"/>
              </a:rPr>
              <a:t> </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lvl="0">
              <a:buClr>
                <a:srgbClr val="FFFF00"/>
              </a:buClr>
              <a:buFont typeface="Wingdings" pitchFamily="2" charset="2"/>
              <a:buChar char="ü"/>
            </a:pPr>
            <a:r>
              <a:rPr lang="el-GR" sz="2800" dirty="0" smtClean="0"/>
              <a:t>Δεν υπάρχουν αξιόπιστα κριτήρια για τη διάγνωση της ΑΑ </a:t>
            </a:r>
            <a:endParaRPr lang="en-US" sz="2800" dirty="0" smtClean="0"/>
          </a:p>
          <a:p>
            <a:pPr lvl="0">
              <a:buClr>
                <a:srgbClr val="FFFF00"/>
              </a:buClr>
              <a:buFont typeface="Wingdings" pitchFamily="2" charset="2"/>
              <a:buChar char="ü"/>
            </a:pPr>
            <a:r>
              <a:rPr lang="el-GR" sz="2800" dirty="0" smtClean="0"/>
              <a:t>Ενδείξεις κυρίως εκτελεστικής δυσλειτουργίας, ιστορικό ΑΕΕ, αγγειακοί παράγοντες κινδύνου και υψηλό </a:t>
            </a:r>
            <a:r>
              <a:rPr lang="en-GB" sz="2800" dirty="0" err="1" smtClean="0"/>
              <a:t>Hachinski</a:t>
            </a:r>
            <a:r>
              <a:rPr lang="en-GB" sz="2800" dirty="0" smtClean="0"/>
              <a:t> Ischemic Score</a:t>
            </a:r>
            <a:r>
              <a:rPr lang="el-GR" sz="2800" dirty="0" smtClean="0"/>
              <a:t> υποστηρίζουν τη διάγνωση της ΑΑ ή της ΝΑ</a:t>
            </a:r>
            <a:r>
              <a:rPr lang="en-GB" sz="2800" dirty="0" smtClean="0"/>
              <a:t> </a:t>
            </a:r>
            <a:r>
              <a:rPr lang="el-GR" sz="2800" dirty="0" smtClean="0"/>
              <a:t>με αγγειακή νόσο εγκεφάλου και παραπέμπουν σε </a:t>
            </a:r>
            <a:r>
              <a:rPr lang="el-GR" sz="2800" dirty="0" err="1" smtClean="0"/>
              <a:t>νευροαπεικόνιση</a:t>
            </a:r>
            <a:r>
              <a:rPr lang="el-GR" sz="2800" dirty="0" smtClean="0"/>
              <a:t>  </a:t>
            </a:r>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775954" y="571480"/>
            <a:ext cx="7796574" cy="5453083"/>
          </a:xfrm>
          <a:prstGeom prst="rect">
            <a:avLst/>
          </a:prstGeom>
          <a:noFill/>
          <a:ln w="9525">
            <a:noFill/>
            <a:miter lim="800000"/>
            <a:headEnd/>
            <a:tailEnd/>
          </a:ln>
          <a:effectLst/>
        </p:spPr>
      </p:pic>
      <p:sp>
        <p:nvSpPr>
          <p:cNvPr id="3" name="2 - TextBox"/>
          <p:cNvSpPr txBox="1"/>
          <p:nvPr/>
        </p:nvSpPr>
        <p:spPr>
          <a:xfrm>
            <a:off x="1214414" y="6143644"/>
            <a:ext cx="5500726" cy="523220"/>
          </a:xfrm>
          <a:prstGeom prst="rect">
            <a:avLst/>
          </a:prstGeom>
          <a:noFill/>
        </p:spPr>
        <p:txBody>
          <a:bodyPr wrap="square" rtlCol="0">
            <a:spAutoFit/>
          </a:bodyPr>
          <a:lstStyle/>
          <a:p>
            <a:r>
              <a:rPr lang="en-US" sz="2800" dirty="0" smtClean="0">
                <a:solidFill>
                  <a:srgbClr val="FFFF00"/>
                </a:solidFill>
              </a:rPr>
              <a:t>Score  ≥ 7 AA</a:t>
            </a:r>
            <a:endParaRPr lang="el-GR" sz="2800"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ctrTitle"/>
          </p:nvPr>
        </p:nvSpPr>
        <p:spPr>
          <a:xfrm>
            <a:off x="642938" y="1744504"/>
            <a:ext cx="7932420" cy="1520190"/>
          </a:xfrm>
        </p:spPr>
        <p:txBody>
          <a:bodyPr lIns="0" tIns="0" rIns="0" bIns="0" anchor="b"/>
          <a:lstStyle/>
          <a:p>
            <a:pPr>
              <a:lnSpc>
                <a:spcPct val="95000"/>
              </a:lnSpc>
            </a:pPr>
            <a:r>
              <a:rPr lang="en-US" sz="4300" dirty="0">
                <a:solidFill>
                  <a:srgbClr val="FFFF00"/>
                </a:solidFill>
                <a:latin typeface="Comic Sans MS" pitchFamily="66" charset="0"/>
              </a:rPr>
              <a:t>How to Prevent Dementia?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ctrTitle"/>
          </p:nvPr>
        </p:nvSpPr>
        <p:spPr>
          <a:xfrm>
            <a:off x="568643" y="0"/>
            <a:ext cx="8006715" cy="1107282"/>
          </a:xfrm>
        </p:spPr>
        <p:txBody>
          <a:bodyPr lIns="0" tIns="0" rIns="0" bIns="0" anchor="b">
            <a:normAutofit/>
          </a:bodyPr>
          <a:lstStyle/>
          <a:p>
            <a:pPr>
              <a:lnSpc>
                <a:spcPct val="95000"/>
              </a:lnSpc>
            </a:pPr>
            <a:r>
              <a:rPr lang="el-GR" sz="3600" dirty="0" smtClean="0">
                <a:solidFill>
                  <a:srgbClr val="FFFF00"/>
                </a:solidFill>
                <a:latin typeface="Comic Sans MS" pitchFamily="66" charset="0"/>
              </a:rPr>
              <a:t>Πρόληψη</a:t>
            </a:r>
            <a:r>
              <a:rPr lang="en-US" sz="3600" dirty="0" smtClean="0">
                <a:solidFill>
                  <a:srgbClr val="FFFF00"/>
                </a:solidFill>
                <a:latin typeface="Comic Sans MS" pitchFamily="66" charset="0"/>
              </a:rPr>
              <a:t>- </a:t>
            </a:r>
            <a:r>
              <a:rPr lang="el-GR" sz="3600" dirty="0" smtClean="0">
                <a:solidFill>
                  <a:srgbClr val="FFFF00"/>
                </a:solidFill>
                <a:latin typeface="Comic Sans MS" pitchFamily="66" charset="0"/>
              </a:rPr>
              <a:t>Μη φαρμακευτική</a:t>
            </a:r>
            <a:endParaRPr lang="en-US" sz="3600" dirty="0">
              <a:solidFill>
                <a:srgbClr val="FFFF00"/>
              </a:solidFill>
              <a:latin typeface="Comic Sans MS" pitchFamily="66" charset="0"/>
            </a:endParaRPr>
          </a:p>
        </p:txBody>
      </p:sp>
      <p:sp>
        <p:nvSpPr>
          <p:cNvPr id="39938" name="Rectangle 2"/>
          <p:cNvSpPr>
            <a:spLocks noGrp="1" noChangeArrowheads="1"/>
          </p:cNvSpPr>
          <p:nvPr>
            <p:ph type="subTitle" idx="1"/>
          </p:nvPr>
        </p:nvSpPr>
        <p:spPr>
          <a:xfrm>
            <a:off x="428596" y="1428737"/>
            <a:ext cx="8355330" cy="3571900"/>
          </a:xfrm>
        </p:spPr>
        <p:txBody>
          <a:bodyPr lIns="0" tIns="0" rIns="0" bIns="0" anchor="ctr"/>
          <a:lstStyle/>
          <a:p>
            <a:pPr lvl="1" indent="-308610" algn="l">
              <a:lnSpc>
                <a:spcPct val="95000"/>
              </a:lnSpc>
              <a:spcBef>
                <a:spcPct val="0"/>
              </a:spcBef>
              <a:buClr>
                <a:srgbClr val="FFFF00"/>
              </a:buClr>
              <a:buFont typeface="Wingdings" pitchFamily="2" charset="2"/>
              <a:buChar char="ü"/>
            </a:pPr>
            <a:r>
              <a:rPr lang="el-GR" sz="2400" dirty="0" smtClean="0">
                <a:solidFill>
                  <a:schemeClr val="tx1"/>
                </a:solidFill>
                <a:latin typeface="Comic Sans MS" pitchFamily="66" charset="0"/>
              </a:rPr>
              <a:t>Πνευματικές ασκήσεις</a:t>
            </a:r>
            <a:endParaRPr lang="en-US" sz="2400"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l-GR" sz="2400" dirty="0" smtClean="0">
                <a:solidFill>
                  <a:schemeClr val="tx1"/>
                </a:solidFill>
                <a:latin typeface="Comic Sans MS" pitchFamily="66" charset="0"/>
              </a:rPr>
              <a:t>Σωματική άσκηση</a:t>
            </a:r>
            <a:endParaRPr lang="en-US" sz="2400"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l-GR" sz="2400" dirty="0" smtClean="0">
                <a:solidFill>
                  <a:schemeClr val="tx1"/>
                </a:solidFill>
                <a:latin typeface="Comic Sans MS" pitchFamily="66" charset="0"/>
              </a:rPr>
              <a:t>Αποφυγή κοινωνικής απομόνωσης </a:t>
            </a:r>
            <a:endParaRPr lang="en-US" sz="2400"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l-GR" sz="2400" dirty="0" smtClean="0">
                <a:solidFill>
                  <a:schemeClr val="tx1"/>
                </a:solidFill>
                <a:latin typeface="Comic Sans MS" pitchFamily="66" charset="0"/>
              </a:rPr>
              <a:t>Διακοπή καπνίσματος</a:t>
            </a:r>
            <a:endParaRPr lang="en-US" sz="2400"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l-GR" sz="2400" dirty="0" smtClean="0">
                <a:solidFill>
                  <a:schemeClr val="tx1"/>
                </a:solidFill>
                <a:latin typeface="Comic Sans MS" pitchFamily="66" charset="0"/>
              </a:rPr>
              <a:t>Όχι κατάχρηση αλκοόλ</a:t>
            </a:r>
          </a:p>
          <a:p>
            <a:pPr lvl="1" indent="-308610" algn="l">
              <a:lnSpc>
                <a:spcPct val="95000"/>
              </a:lnSpc>
              <a:spcBef>
                <a:spcPct val="0"/>
              </a:spcBef>
              <a:buClr>
                <a:srgbClr val="FFFF00"/>
              </a:buClr>
              <a:buFont typeface="Wingdings" pitchFamily="2" charset="2"/>
              <a:buChar char="ü"/>
            </a:pPr>
            <a:r>
              <a:rPr lang="el-GR" sz="2400" dirty="0" smtClean="0">
                <a:solidFill>
                  <a:schemeClr val="tx1"/>
                </a:solidFill>
                <a:latin typeface="Comic Sans MS" pitchFamily="66" charset="0"/>
              </a:rPr>
              <a:t>Υγιεινή διατροφή (μεσογειακή)</a:t>
            </a:r>
            <a:endParaRPr lang="en-US" sz="2400"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l-GR" sz="2400" dirty="0" smtClean="0">
                <a:solidFill>
                  <a:schemeClr val="tx1"/>
                </a:solidFill>
                <a:latin typeface="Comic Sans MS" pitchFamily="66" charset="0"/>
              </a:rPr>
              <a:t>Αποφυγή χτυπημάτων στην κεφαλή (π.χ. κράνος)</a:t>
            </a:r>
            <a:endParaRPr lang="en-US" sz="2400" dirty="0">
              <a:solidFill>
                <a:schemeClr val="tx1"/>
              </a:solidFill>
              <a:latin typeface="Comic Sans MS" pitchFamily="66" charset="0"/>
            </a:endParaRPr>
          </a:p>
          <a:p>
            <a:pPr lvl="1" indent="-308610" algn="l">
              <a:lnSpc>
                <a:spcPct val="95000"/>
              </a:lnSpc>
              <a:spcBef>
                <a:spcPct val="0"/>
              </a:spcBef>
              <a:buClr>
                <a:srgbClr val="FFFF00"/>
              </a:buClr>
            </a:pPr>
            <a:endParaRPr lang="en-US" sz="2900" dirty="0">
              <a:solidFill>
                <a:schemeClr val="tx1"/>
              </a:solidFill>
              <a:latin typeface="Comic Sans MS" pitchFamily="66" charset="0"/>
            </a:endParaRPr>
          </a:p>
        </p:txBody>
      </p:sp>
      <p:pic>
        <p:nvPicPr>
          <p:cNvPr id="39940" name="Picture 4"/>
          <p:cNvPicPr>
            <a:picLocks noChangeAspect="1" noChangeArrowheads="1"/>
          </p:cNvPicPr>
          <p:nvPr/>
        </p:nvPicPr>
        <p:blipFill>
          <a:blip r:embed="rId3"/>
          <a:srcRect/>
          <a:stretch>
            <a:fillRect/>
          </a:stretch>
        </p:blipFill>
        <p:spPr bwMode="auto">
          <a:xfrm>
            <a:off x="5643570" y="1285860"/>
            <a:ext cx="2994660" cy="2417445"/>
          </a:xfrm>
          <a:prstGeom prst="rect">
            <a:avLst/>
          </a:prstGeom>
          <a:noFill/>
        </p:spPr>
      </p:pic>
      <p:pic>
        <p:nvPicPr>
          <p:cNvPr id="5" name="Picture 4"/>
          <p:cNvPicPr>
            <a:picLocks noChangeAspect="1" noChangeArrowheads="1"/>
          </p:cNvPicPr>
          <p:nvPr/>
        </p:nvPicPr>
        <p:blipFill>
          <a:blip r:embed="rId4"/>
          <a:srcRect/>
          <a:stretch>
            <a:fillRect/>
          </a:stretch>
        </p:blipFill>
        <p:spPr bwMode="auto">
          <a:xfrm>
            <a:off x="0" y="4572008"/>
            <a:ext cx="3449028" cy="2100260"/>
          </a:xfrm>
          <a:prstGeom prst="rect">
            <a:avLst/>
          </a:prstGeom>
          <a:noFill/>
        </p:spPr>
      </p:pic>
      <p:pic>
        <p:nvPicPr>
          <p:cNvPr id="6" name="Picture 4"/>
          <p:cNvPicPr>
            <a:picLocks noChangeAspect="1" noChangeArrowheads="1"/>
          </p:cNvPicPr>
          <p:nvPr/>
        </p:nvPicPr>
        <p:blipFill>
          <a:blip r:embed="rId5"/>
          <a:srcRect/>
          <a:stretch>
            <a:fillRect/>
          </a:stretch>
        </p:blipFill>
        <p:spPr bwMode="auto">
          <a:xfrm>
            <a:off x="3428992" y="4572008"/>
            <a:ext cx="3214710" cy="2085968"/>
          </a:xfrm>
          <a:prstGeom prst="rect">
            <a:avLst/>
          </a:prstGeom>
          <a:noFill/>
        </p:spPr>
      </p:pic>
      <p:pic>
        <p:nvPicPr>
          <p:cNvPr id="7" name="Picture 4"/>
          <p:cNvPicPr>
            <a:picLocks noChangeAspect="1" noChangeArrowheads="1"/>
          </p:cNvPicPr>
          <p:nvPr/>
        </p:nvPicPr>
        <p:blipFill>
          <a:blip r:embed="rId6"/>
          <a:srcRect/>
          <a:stretch>
            <a:fillRect/>
          </a:stretch>
        </p:blipFill>
        <p:spPr bwMode="auto">
          <a:xfrm>
            <a:off x="6572264" y="4572008"/>
            <a:ext cx="2571736" cy="214314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t="10364"/>
          <a:stretch>
            <a:fillRect/>
          </a:stretch>
        </p:blipFill>
        <p:spPr bwMode="auto">
          <a:xfrm>
            <a:off x="285720" y="1214421"/>
            <a:ext cx="8572560" cy="5442445"/>
          </a:xfrm>
          <a:prstGeom prst="rect">
            <a:avLst/>
          </a:prstGeom>
          <a:noFill/>
          <a:ln w="9525">
            <a:noFill/>
            <a:miter lim="800000"/>
            <a:headEnd/>
            <a:tailEnd/>
          </a:ln>
          <a:effectLst/>
        </p:spPr>
      </p:pic>
      <p:sp>
        <p:nvSpPr>
          <p:cNvPr id="3" name="2 - Τίτλος"/>
          <p:cNvSpPr>
            <a:spLocks noGrp="1"/>
          </p:cNvSpPr>
          <p:nvPr>
            <p:ph type="title"/>
          </p:nvPr>
        </p:nvSpPr>
        <p:spPr>
          <a:xfrm>
            <a:off x="428596" y="214290"/>
            <a:ext cx="8229600" cy="642942"/>
          </a:xfrm>
        </p:spPr>
        <p:txBody>
          <a:bodyPr>
            <a:normAutofit/>
          </a:bodyPr>
          <a:lstStyle/>
          <a:p>
            <a:r>
              <a:rPr lang="el-GR" sz="3600" dirty="0" smtClean="0">
                <a:solidFill>
                  <a:srgbClr val="FFFF00"/>
                </a:solidFill>
                <a:latin typeface="Comic Sans MS" pitchFamily="66" charset="0"/>
              </a:rPr>
              <a:t>Πρόληψη ΑΑ</a:t>
            </a:r>
            <a:endParaRPr lang="el-GR" sz="36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FFFF00"/>
                </a:solidFill>
                <a:latin typeface="Comic Sans MS" pitchFamily="66" charset="0"/>
              </a:rPr>
              <a:t>Ανταγωνιστές ασβεστίου</a:t>
            </a:r>
            <a:endParaRPr lang="el-GR" sz="3200" dirty="0">
              <a:solidFill>
                <a:srgbClr val="FFFF00"/>
              </a:solidFill>
              <a:latin typeface="Comic Sans MS" pitchFamily="66" charset="0"/>
            </a:endParaRPr>
          </a:p>
        </p:txBody>
      </p:sp>
      <p:sp>
        <p:nvSpPr>
          <p:cNvPr id="3" name="2 - Θέση περιεχομένου"/>
          <p:cNvSpPr>
            <a:spLocks noGrp="1"/>
          </p:cNvSpPr>
          <p:nvPr>
            <p:ph idx="1"/>
          </p:nvPr>
        </p:nvSpPr>
        <p:spPr>
          <a:xfrm>
            <a:off x="457200" y="1428736"/>
            <a:ext cx="8229600" cy="5000660"/>
          </a:xfrm>
        </p:spPr>
        <p:txBody>
          <a:bodyPr>
            <a:normAutofit lnSpcReduction="10000"/>
          </a:bodyPr>
          <a:lstStyle/>
          <a:p>
            <a:pPr>
              <a:buClr>
                <a:srgbClr val="FFFF00"/>
              </a:buClr>
              <a:buFont typeface="Wingdings" pitchFamily="2" charset="2"/>
              <a:buChar char="ü"/>
            </a:pPr>
            <a:r>
              <a:rPr lang="el-GR" sz="2800" dirty="0" smtClean="0">
                <a:latin typeface="Comic Sans MS" pitchFamily="66" charset="0"/>
              </a:rPr>
              <a:t>Πιθανές </a:t>
            </a:r>
            <a:r>
              <a:rPr lang="el-GR" sz="2800" dirty="0" err="1" smtClean="0">
                <a:latin typeface="Comic Sans MS" pitchFamily="66" charset="0"/>
              </a:rPr>
              <a:t>νευροπροστατευτικές</a:t>
            </a:r>
            <a:r>
              <a:rPr lang="el-GR" sz="2800" dirty="0" smtClean="0">
                <a:latin typeface="Comic Sans MS" pitchFamily="66" charset="0"/>
              </a:rPr>
              <a:t> και </a:t>
            </a:r>
            <a:r>
              <a:rPr lang="el-GR" sz="2800" dirty="0" err="1" smtClean="0">
                <a:latin typeface="Comic Sans MS" pitchFamily="66" charset="0"/>
              </a:rPr>
              <a:t>αντιισχαιμικές</a:t>
            </a:r>
            <a:r>
              <a:rPr lang="el-GR" sz="2800" dirty="0" smtClean="0">
                <a:latin typeface="Comic Sans MS" pitchFamily="66" charset="0"/>
              </a:rPr>
              <a:t> ιδιότητες (επιπρόσθετα από τη μείωση της ΑΠ)</a:t>
            </a:r>
          </a:p>
          <a:p>
            <a:pPr>
              <a:buClr>
                <a:srgbClr val="FFFF00"/>
              </a:buClr>
              <a:buFont typeface="Wingdings" pitchFamily="2" charset="2"/>
              <a:buChar char="ü"/>
            </a:pPr>
            <a:endParaRPr lang="el-GR" sz="2800" dirty="0" smtClean="0">
              <a:latin typeface="Comic Sans MS" pitchFamily="66" charset="0"/>
            </a:endParaRPr>
          </a:p>
          <a:p>
            <a:pPr>
              <a:buClr>
                <a:srgbClr val="FFFF00"/>
              </a:buClr>
              <a:buFont typeface="Wingdings" pitchFamily="2" charset="2"/>
              <a:buChar char="ü"/>
            </a:pPr>
            <a:r>
              <a:rPr lang="el-GR" sz="2800" dirty="0" err="1" smtClean="0">
                <a:latin typeface="Comic Sans MS" pitchFamily="66" charset="0"/>
              </a:rPr>
              <a:t>Νιμοδιπίνη</a:t>
            </a:r>
            <a:r>
              <a:rPr lang="el-GR" sz="2800" dirty="0" smtClean="0">
                <a:latin typeface="Comic Sans MS" pitchFamily="66" charset="0"/>
              </a:rPr>
              <a:t> (90 </a:t>
            </a:r>
            <a:r>
              <a:rPr lang="en-US" sz="2800" dirty="0" smtClean="0">
                <a:latin typeface="Comic Sans MS" pitchFamily="66" charset="0"/>
              </a:rPr>
              <a:t>mg/d): </a:t>
            </a:r>
            <a:r>
              <a:rPr lang="el-GR" sz="2800" dirty="0" smtClean="0">
                <a:latin typeface="Comic Sans MS" pitchFamily="66" charset="0"/>
              </a:rPr>
              <a:t>ωφέλιμη σε μερικές </a:t>
            </a:r>
            <a:r>
              <a:rPr lang="el-GR" sz="2800" dirty="0" err="1" smtClean="0">
                <a:latin typeface="Comic Sans MS" pitchFamily="66" charset="0"/>
              </a:rPr>
              <a:t>γνωσιακές</a:t>
            </a:r>
            <a:r>
              <a:rPr lang="el-GR" sz="2800" dirty="0" smtClean="0">
                <a:latin typeface="Comic Sans MS" pitchFamily="66" charset="0"/>
              </a:rPr>
              <a:t> παραμέτρους</a:t>
            </a:r>
          </a:p>
          <a:p>
            <a:pPr>
              <a:buClr>
                <a:srgbClr val="FFFF00"/>
              </a:buClr>
              <a:buNone/>
            </a:pPr>
            <a:r>
              <a:rPr lang="el-GR" sz="2400" dirty="0" smtClean="0">
                <a:solidFill>
                  <a:srgbClr val="FFC000"/>
                </a:solidFill>
                <a:latin typeface="Comic Sans MS" pitchFamily="66" charset="0"/>
              </a:rPr>
              <a:t>    </a:t>
            </a:r>
            <a:r>
              <a:rPr lang="en-GB" sz="2400" dirty="0" err="1" smtClean="0">
                <a:solidFill>
                  <a:srgbClr val="FFC000"/>
                </a:solidFill>
                <a:latin typeface="Comic Sans MS" pitchFamily="66" charset="0"/>
              </a:rPr>
              <a:t>López-Arrieta</a:t>
            </a:r>
            <a:r>
              <a:rPr lang="en-GB" sz="2400" dirty="0" smtClean="0">
                <a:solidFill>
                  <a:srgbClr val="FFC000"/>
                </a:solidFill>
                <a:latin typeface="Comic Sans MS" pitchFamily="66" charset="0"/>
              </a:rPr>
              <a:t> JM</a:t>
            </a:r>
            <a:r>
              <a:rPr lang="el-GR" sz="2400" dirty="0" smtClean="0">
                <a:solidFill>
                  <a:srgbClr val="FFC000"/>
                </a:solidFill>
                <a:latin typeface="Comic Sans MS" pitchFamily="66" charset="0"/>
              </a:rPr>
              <a:t> </a:t>
            </a:r>
            <a:r>
              <a:rPr lang="en-GB" sz="2400" dirty="0" smtClean="0">
                <a:solidFill>
                  <a:srgbClr val="FFC000"/>
                </a:solidFill>
                <a:latin typeface="Comic Sans MS" pitchFamily="66" charset="0"/>
              </a:rPr>
              <a:t>Cochrane Database </a:t>
            </a:r>
            <a:r>
              <a:rPr lang="en-GB" sz="2400" dirty="0" err="1" smtClean="0">
                <a:solidFill>
                  <a:srgbClr val="FFC000"/>
                </a:solidFill>
                <a:latin typeface="Comic Sans MS" pitchFamily="66" charset="0"/>
              </a:rPr>
              <a:t>Syst</a:t>
            </a:r>
            <a:r>
              <a:rPr lang="en-GB" sz="2400" dirty="0" smtClean="0">
                <a:solidFill>
                  <a:srgbClr val="FFC000"/>
                </a:solidFill>
                <a:latin typeface="Comic Sans MS" pitchFamily="66" charset="0"/>
              </a:rPr>
              <a:t> Rev.</a:t>
            </a:r>
            <a:r>
              <a:rPr lang="el-GR" sz="2400" dirty="0" smtClean="0">
                <a:solidFill>
                  <a:srgbClr val="FFC000"/>
                </a:solidFill>
                <a:latin typeface="Comic Sans MS" pitchFamily="66" charset="0"/>
              </a:rPr>
              <a:t> 2002</a:t>
            </a:r>
          </a:p>
          <a:p>
            <a:pPr>
              <a:buClr>
                <a:srgbClr val="FFFF00"/>
              </a:buClr>
              <a:buNone/>
            </a:pPr>
            <a:r>
              <a:rPr lang="el-GR" sz="2400" dirty="0" smtClean="0">
                <a:solidFill>
                  <a:srgbClr val="FFC000"/>
                </a:solidFill>
                <a:latin typeface="Comic Sans MS" pitchFamily="66" charset="0"/>
              </a:rPr>
              <a:t>    </a:t>
            </a:r>
            <a:r>
              <a:rPr lang="en-GB" sz="2400" dirty="0" err="1" smtClean="0">
                <a:solidFill>
                  <a:srgbClr val="FFC000"/>
                </a:solidFill>
                <a:latin typeface="Comic Sans MS" pitchFamily="66" charset="0"/>
              </a:rPr>
              <a:t>Pantoni</a:t>
            </a:r>
            <a:r>
              <a:rPr lang="en-GB" sz="2400" dirty="0" smtClean="0">
                <a:solidFill>
                  <a:srgbClr val="FFC000"/>
                </a:solidFill>
                <a:latin typeface="Comic Sans MS" pitchFamily="66" charset="0"/>
              </a:rPr>
              <a:t> L</a:t>
            </a:r>
            <a:r>
              <a:rPr lang="el-GR" sz="2400" dirty="0" smtClean="0">
                <a:solidFill>
                  <a:srgbClr val="FFC000"/>
                </a:solidFill>
                <a:latin typeface="Comic Sans MS" pitchFamily="66" charset="0"/>
              </a:rPr>
              <a:t> </a:t>
            </a:r>
            <a:r>
              <a:rPr lang="en-GB" sz="2400" dirty="0" smtClean="0">
                <a:solidFill>
                  <a:srgbClr val="FFC000"/>
                </a:solidFill>
                <a:latin typeface="Comic Sans MS" pitchFamily="66" charset="0"/>
              </a:rPr>
              <a:t>stroke</a:t>
            </a:r>
            <a:r>
              <a:rPr lang="el-GR" sz="2400" dirty="0" smtClean="0">
                <a:solidFill>
                  <a:srgbClr val="FFC000"/>
                </a:solidFill>
                <a:latin typeface="Comic Sans MS" pitchFamily="66" charset="0"/>
              </a:rPr>
              <a:t> </a:t>
            </a:r>
            <a:r>
              <a:rPr lang="en-GB" sz="2400" dirty="0" smtClean="0">
                <a:solidFill>
                  <a:srgbClr val="FFC000"/>
                </a:solidFill>
                <a:latin typeface="Comic Sans MS" pitchFamily="66" charset="0"/>
              </a:rPr>
              <a:t>2005</a:t>
            </a:r>
            <a:endParaRPr lang="el-GR" sz="2400" dirty="0" smtClean="0">
              <a:solidFill>
                <a:srgbClr val="FFC000"/>
              </a:solidFill>
              <a:latin typeface="Comic Sans MS" pitchFamily="66" charset="0"/>
            </a:endParaRPr>
          </a:p>
          <a:p>
            <a:pPr>
              <a:buClr>
                <a:srgbClr val="FFFF00"/>
              </a:buClr>
              <a:buNone/>
            </a:pPr>
            <a:endParaRPr lang="el-GR" sz="2400" dirty="0" smtClean="0">
              <a:solidFill>
                <a:srgbClr val="FFC000"/>
              </a:solidFill>
              <a:latin typeface="Comic Sans MS" pitchFamily="66" charset="0"/>
            </a:endParaRPr>
          </a:p>
          <a:p>
            <a:pPr>
              <a:buClr>
                <a:srgbClr val="FFFF00"/>
              </a:buClr>
              <a:buFont typeface="Wingdings" pitchFamily="2" charset="2"/>
              <a:buChar char="ü"/>
            </a:pPr>
            <a:r>
              <a:rPr lang="el-GR" sz="2800" dirty="0" err="1" smtClean="0">
                <a:latin typeface="Comic Sans MS" pitchFamily="66" charset="0"/>
              </a:rPr>
              <a:t>Νικαρδιπίνη</a:t>
            </a:r>
            <a:r>
              <a:rPr lang="el-GR" sz="2800" dirty="0" smtClean="0">
                <a:latin typeface="Comic Sans MS" pitchFamily="66" charset="0"/>
              </a:rPr>
              <a:t>: πιθανό όφελος</a:t>
            </a:r>
          </a:p>
          <a:p>
            <a:pPr>
              <a:buNone/>
            </a:pPr>
            <a:r>
              <a:rPr lang="el-GR" sz="2800" dirty="0" smtClean="0">
                <a:solidFill>
                  <a:srgbClr val="FFC000"/>
                </a:solidFill>
                <a:latin typeface="Comic Sans MS" pitchFamily="66" charset="0"/>
              </a:rPr>
              <a:t>  </a:t>
            </a:r>
            <a:r>
              <a:rPr lang="en-GB" sz="2400" dirty="0" err="1" smtClean="0">
                <a:solidFill>
                  <a:srgbClr val="FFC000"/>
                </a:solidFill>
                <a:latin typeface="Comic Sans MS" pitchFamily="66" charset="0"/>
              </a:rPr>
              <a:t>Amenta</a:t>
            </a:r>
            <a:r>
              <a:rPr lang="en-GB" sz="2400" dirty="0" smtClean="0">
                <a:solidFill>
                  <a:srgbClr val="FFC000"/>
                </a:solidFill>
                <a:latin typeface="Comic Sans MS" pitchFamily="66" charset="0"/>
              </a:rPr>
              <a:t> F</a:t>
            </a:r>
            <a:r>
              <a:rPr lang="el-GR" sz="2400" dirty="0" smtClean="0">
                <a:solidFill>
                  <a:srgbClr val="FFC000"/>
                </a:solidFill>
                <a:latin typeface="Comic Sans MS" pitchFamily="66" charset="0"/>
              </a:rPr>
              <a:t>. </a:t>
            </a:r>
            <a:r>
              <a:rPr lang="en-GB" sz="2400" dirty="0" err="1" smtClean="0">
                <a:solidFill>
                  <a:srgbClr val="FFC000"/>
                </a:solidFill>
                <a:latin typeface="Comic Sans MS" pitchFamily="66" charset="0"/>
              </a:rPr>
              <a:t>Clin</a:t>
            </a:r>
            <a:r>
              <a:rPr lang="en-GB" sz="2400" dirty="0" smtClean="0">
                <a:solidFill>
                  <a:srgbClr val="FFC000"/>
                </a:solidFill>
                <a:latin typeface="Comic Sans MS" pitchFamily="66" charset="0"/>
              </a:rPr>
              <a:t> Exp Hypertens.2008</a:t>
            </a:r>
            <a:r>
              <a:rPr lang="en-GB" sz="2800" dirty="0" smtClean="0">
                <a:latin typeface="Comic Sans MS" pitchFamily="66" charset="0"/>
              </a:rPr>
              <a:t> </a:t>
            </a:r>
            <a:endParaRPr lang="el-GR" sz="2800" dirty="0" smtClean="0">
              <a:solidFill>
                <a:srgbClr val="FFC000"/>
              </a:solidFill>
              <a:latin typeface="Comic Sans MS" pitchFamily="66" charset="0"/>
            </a:endParaRPr>
          </a:p>
          <a:p>
            <a:pPr>
              <a:buNone/>
            </a:pPr>
            <a:endParaRPr lang="en-GB" sz="2800" b="1" dirty="0" smtClean="0"/>
          </a:p>
          <a:p>
            <a:endParaRPr lang="en-GB" sz="2800" dirty="0" smtClean="0"/>
          </a:p>
          <a:p>
            <a:endParaRPr lang="el-GR" sz="2800" dirty="0">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3600" dirty="0" smtClean="0">
                <a:solidFill>
                  <a:srgbClr val="FFFF00"/>
                </a:solidFill>
                <a:latin typeface="Comic Sans MS" pitchFamily="66" charset="0"/>
              </a:rPr>
              <a:t>Στόχος ΑΠ ?</a:t>
            </a:r>
            <a:endParaRPr lang="el-GR" sz="3600" dirty="0">
              <a:solidFill>
                <a:srgbClr val="FFFF00"/>
              </a:solidFill>
              <a:latin typeface="Comic Sans MS" pitchFamily="66" charset="0"/>
            </a:endParaRPr>
          </a:p>
        </p:txBody>
      </p:sp>
      <p:sp>
        <p:nvSpPr>
          <p:cNvPr id="5" name="4 - Θέση περιεχομένου"/>
          <p:cNvSpPr>
            <a:spLocks noGrp="1"/>
          </p:cNvSpPr>
          <p:nvPr>
            <p:ph idx="1"/>
          </p:nvPr>
        </p:nvSpPr>
        <p:spPr>
          <a:xfrm>
            <a:off x="571472" y="2071678"/>
            <a:ext cx="8229600" cy="4525963"/>
          </a:xfrm>
        </p:spPr>
        <p:txBody>
          <a:bodyPr>
            <a:normAutofit/>
          </a:bodyPr>
          <a:lstStyle/>
          <a:p>
            <a:pPr>
              <a:buClr>
                <a:srgbClr val="FFFF00"/>
              </a:buClr>
              <a:buFont typeface="Wingdings" pitchFamily="2" charset="2"/>
              <a:buChar char="ü"/>
            </a:pPr>
            <a:r>
              <a:rPr lang="en-US" sz="2800" dirty="0" smtClean="0">
                <a:latin typeface="Comic Sans MS" pitchFamily="66" charset="0"/>
              </a:rPr>
              <a:t>BP &lt;120/70 mm Hg</a:t>
            </a:r>
            <a:r>
              <a:rPr lang="el-GR" sz="2800" dirty="0" smtClean="0">
                <a:latin typeface="Comic Sans MS" pitchFamily="66" charset="0"/>
              </a:rPr>
              <a:t> </a:t>
            </a:r>
            <a:r>
              <a:rPr lang="en-US" sz="2800" dirty="0" smtClean="0">
                <a:solidFill>
                  <a:srgbClr val="FFC000"/>
                </a:solidFill>
                <a:latin typeface="Comic Sans MS" pitchFamily="66" charset="0"/>
              </a:rPr>
              <a:t>or</a:t>
            </a:r>
            <a:r>
              <a:rPr lang="en-US" sz="2800" dirty="0" smtClean="0">
                <a:latin typeface="Comic Sans MS" pitchFamily="66" charset="0"/>
              </a:rPr>
              <a:t> &lt;140/90 mm Hg</a:t>
            </a:r>
            <a:endParaRPr lang="el-GR" sz="2800" dirty="0" smtClean="0">
              <a:latin typeface="Comic Sans MS" pitchFamily="66" charset="0"/>
            </a:endParaRPr>
          </a:p>
          <a:p>
            <a:pPr>
              <a:buClr>
                <a:srgbClr val="FFFF00"/>
              </a:buClr>
              <a:buFont typeface="Wingdings" pitchFamily="2" charset="2"/>
              <a:buChar char="ü"/>
            </a:pPr>
            <a:endParaRPr lang="el-GR" sz="2800" dirty="0" smtClean="0">
              <a:latin typeface="Comic Sans MS" pitchFamily="66" charset="0"/>
            </a:endParaRPr>
          </a:p>
          <a:p>
            <a:pPr>
              <a:buClr>
                <a:srgbClr val="FFFF00"/>
              </a:buClr>
              <a:buFont typeface="Wingdings" pitchFamily="2" charset="2"/>
              <a:buChar char="ü"/>
            </a:pPr>
            <a:r>
              <a:rPr lang="en-US" sz="2800" dirty="0" smtClean="0">
                <a:latin typeface="Comic Sans MS" pitchFamily="66" charset="0"/>
              </a:rPr>
              <a:t>The Systolic Blood Pressure Intervention Trial (SPRINT)</a:t>
            </a:r>
            <a:endParaRPr lang="el-GR"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572560" cy="1143000"/>
          </a:xfrm>
        </p:spPr>
        <p:txBody>
          <a:bodyPr>
            <a:normAutofit/>
          </a:bodyPr>
          <a:lstStyle/>
          <a:p>
            <a:r>
              <a:rPr lang="en-US" sz="3200" dirty="0" smtClean="0">
                <a:solidFill>
                  <a:srgbClr val="FFFF00"/>
                </a:solidFill>
                <a:latin typeface="Comic Sans MS" pitchFamily="66" charset="0"/>
              </a:rPr>
              <a:t>Estimate of numbers of people living with</a:t>
            </a:r>
            <a:r>
              <a:rPr lang="el-GR" sz="3200" dirty="0" smtClean="0">
                <a:solidFill>
                  <a:srgbClr val="FFFF00"/>
                </a:solidFill>
                <a:latin typeface="Comic Sans MS" pitchFamily="66" charset="0"/>
              </a:rPr>
              <a:t> </a:t>
            </a:r>
            <a:r>
              <a:rPr lang="en-US" sz="3200" dirty="0" smtClean="0">
                <a:solidFill>
                  <a:srgbClr val="FFFF00"/>
                </a:solidFill>
                <a:latin typeface="Comic Sans MS" pitchFamily="66" charset="0"/>
              </a:rPr>
              <a:t>dementia</a:t>
            </a:r>
            <a:r>
              <a:rPr lang="el-GR" sz="3200" dirty="0" smtClean="0">
                <a:solidFill>
                  <a:srgbClr val="FFFF00"/>
                </a:solidFill>
                <a:latin typeface="Comic Sans MS" pitchFamily="66" charset="0"/>
              </a:rPr>
              <a:t> </a:t>
            </a:r>
            <a:r>
              <a:rPr lang="en-GB" sz="3200" dirty="0" smtClean="0">
                <a:solidFill>
                  <a:srgbClr val="FFFF00"/>
                </a:solidFill>
                <a:latin typeface="Comic Sans MS" pitchFamily="66" charset="0"/>
              </a:rPr>
              <a:t>worldwide</a:t>
            </a:r>
            <a:endParaRPr lang="el-GR" sz="3200" dirty="0">
              <a:solidFill>
                <a:srgbClr val="FFFF00"/>
              </a:solidFill>
              <a:latin typeface="Comic Sans MS" pitchFamily="66" charset="0"/>
            </a:endParaRPr>
          </a:p>
        </p:txBody>
      </p:sp>
      <p:pic>
        <p:nvPicPr>
          <p:cNvPr id="4" name="Picture 3"/>
          <p:cNvPicPr preferRelativeResize="0">
            <a:picLocks noChangeAspect="1" noChangeArrowheads="1"/>
          </p:cNvPicPr>
          <p:nvPr/>
        </p:nvPicPr>
        <p:blipFill>
          <a:blip r:embed="rId2"/>
          <a:srcRect t="11967"/>
          <a:stretch>
            <a:fillRect/>
          </a:stretch>
        </p:blipFill>
        <p:spPr bwMode="auto">
          <a:xfrm>
            <a:off x="1357290" y="1500174"/>
            <a:ext cx="6502277" cy="5000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solidFill>
                  <a:srgbClr val="FFFF00"/>
                </a:solidFill>
              </a:rPr>
              <a:t>Θεραπευτική αντιμετώπιση (1)</a:t>
            </a:r>
            <a:endParaRPr lang="el-GR" sz="3600" dirty="0">
              <a:solidFill>
                <a:srgbClr val="FFFF00"/>
              </a:solidFill>
            </a:endParaRPr>
          </a:p>
        </p:txBody>
      </p:sp>
      <p:sp>
        <p:nvSpPr>
          <p:cNvPr id="3" name="2 - Θέση περιεχομένου"/>
          <p:cNvSpPr>
            <a:spLocks noGrp="1"/>
          </p:cNvSpPr>
          <p:nvPr>
            <p:ph idx="1"/>
          </p:nvPr>
        </p:nvSpPr>
        <p:spPr/>
        <p:txBody>
          <a:bodyPr>
            <a:normAutofit/>
          </a:bodyPr>
          <a:lstStyle/>
          <a:p>
            <a:pPr>
              <a:buClr>
                <a:srgbClr val="FFFF00"/>
              </a:buClr>
              <a:buFont typeface="Wingdings" pitchFamily="2" charset="2"/>
              <a:buChar char="q"/>
            </a:pPr>
            <a:r>
              <a:rPr lang="en-GB" sz="2800" dirty="0" smtClean="0">
                <a:latin typeface="Comic Sans MS" pitchFamily="66" charset="0"/>
              </a:rPr>
              <a:t>M</a:t>
            </a:r>
            <a:r>
              <a:rPr lang="el-GR" sz="2800" dirty="0" err="1" smtClean="0">
                <a:latin typeface="Comic Sans MS" pitchFamily="66" charset="0"/>
              </a:rPr>
              <a:t>εμαντίνη</a:t>
            </a:r>
            <a:r>
              <a:rPr lang="el-GR" sz="2800" dirty="0" smtClean="0">
                <a:latin typeface="Comic Sans MS" pitchFamily="66" charset="0"/>
              </a:rPr>
              <a:t> (</a:t>
            </a:r>
            <a:r>
              <a:rPr lang="en-GB" sz="2800" dirty="0" err="1" smtClean="0">
                <a:latin typeface="Comic Sans MS" pitchFamily="66" charset="0"/>
              </a:rPr>
              <a:t>Ebixa</a:t>
            </a:r>
            <a:r>
              <a:rPr lang="en-GB" sz="2800" dirty="0" smtClean="0">
                <a:latin typeface="Comic Sans MS" pitchFamily="66" charset="0"/>
              </a:rPr>
              <a:t> 20 mg</a:t>
            </a:r>
            <a:r>
              <a:rPr lang="el-GR" sz="2800" dirty="0" smtClean="0">
                <a:latin typeface="Comic Sans MS" pitchFamily="66" charset="0"/>
              </a:rPr>
              <a:t>):</a:t>
            </a:r>
            <a:r>
              <a:rPr lang="en-GB" sz="2800" dirty="0" smtClean="0">
                <a:latin typeface="Comic Sans MS" pitchFamily="66" charset="0"/>
              </a:rPr>
              <a:t>N-Methyl-D-</a:t>
            </a:r>
            <a:r>
              <a:rPr lang="en-GB" sz="2800" dirty="0" err="1" smtClean="0">
                <a:latin typeface="Comic Sans MS" pitchFamily="66" charset="0"/>
              </a:rPr>
              <a:t>aspartate</a:t>
            </a:r>
            <a:r>
              <a:rPr lang="en-GB" sz="2800" dirty="0" smtClean="0">
                <a:latin typeface="Comic Sans MS" pitchFamily="66" charset="0"/>
              </a:rPr>
              <a:t> receptor antagonist</a:t>
            </a:r>
            <a:endParaRPr lang="el-GR" sz="2800" dirty="0" smtClean="0">
              <a:latin typeface="Comic Sans MS" pitchFamily="66" charset="0"/>
            </a:endParaRPr>
          </a:p>
          <a:p>
            <a:pPr>
              <a:buClr>
                <a:srgbClr val="FFFF00"/>
              </a:buClr>
              <a:buNone/>
            </a:pPr>
            <a:endParaRPr lang="en-GB" sz="2800" dirty="0" smtClean="0">
              <a:latin typeface="Comic Sans MS" pitchFamily="66" charset="0"/>
            </a:endParaRPr>
          </a:p>
          <a:p>
            <a:pPr>
              <a:buClr>
                <a:srgbClr val="FFFF00"/>
              </a:buClr>
              <a:buFont typeface="Wingdings" pitchFamily="2" charset="2"/>
              <a:buChar char="q"/>
            </a:pPr>
            <a:r>
              <a:rPr lang="el-GR" sz="2800" dirty="0" smtClean="0">
                <a:latin typeface="Comic Sans MS" pitchFamily="66" charset="0"/>
              </a:rPr>
              <a:t>Αναστολείς </a:t>
            </a:r>
            <a:r>
              <a:rPr lang="el-GR" sz="2800" dirty="0" err="1" smtClean="0">
                <a:latin typeface="Comic Sans MS" pitchFamily="66" charset="0"/>
              </a:rPr>
              <a:t>ακετυλοχοληνεστεράσης</a:t>
            </a:r>
            <a:endParaRPr lang="el-GR" sz="2800" dirty="0" smtClean="0">
              <a:latin typeface="Comic Sans MS" pitchFamily="66" charset="0"/>
            </a:endParaRPr>
          </a:p>
          <a:p>
            <a:pPr>
              <a:buClr>
                <a:srgbClr val="C00000"/>
              </a:buClr>
              <a:buFont typeface="Wingdings" pitchFamily="2" charset="2"/>
              <a:buChar char="ü"/>
            </a:pPr>
            <a:r>
              <a:rPr lang="el-GR" sz="2800" dirty="0" err="1" smtClean="0">
                <a:latin typeface="Comic Sans MS" pitchFamily="66" charset="0"/>
              </a:rPr>
              <a:t>Δονεπεζίλη</a:t>
            </a:r>
            <a:r>
              <a:rPr lang="el-GR" sz="2800" dirty="0" smtClean="0">
                <a:latin typeface="Comic Sans MS" pitchFamily="66" charset="0"/>
              </a:rPr>
              <a:t> (</a:t>
            </a:r>
            <a:r>
              <a:rPr lang="en-US" sz="2800" dirty="0" err="1" smtClean="0">
                <a:latin typeface="Comic Sans MS" pitchFamily="66" charset="0"/>
              </a:rPr>
              <a:t>aricept</a:t>
            </a:r>
            <a:r>
              <a:rPr lang="en-US" sz="2800" dirty="0" smtClean="0">
                <a:latin typeface="Comic Sans MS" pitchFamily="66" charset="0"/>
              </a:rPr>
              <a:t> 10 mg)</a:t>
            </a:r>
          </a:p>
          <a:p>
            <a:pPr>
              <a:buClr>
                <a:srgbClr val="C00000"/>
              </a:buClr>
              <a:buFont typeface="Wingdings" pitchFamily="2" charset="2"/>
              <a:buChar char="ü"/>
            </a:pPr>
            <a:r>
              <a:rPr lang="el-GR" sz="2800" dirty="0" err="1" smtClean="0">
                <a:latin typeface="Comic Sans MS" pitchFamily="66" charset="0"/>
              </a:rPr>
              <a:t>Ριβαστιγμίνη</a:t>
            </a:r>
            <a:r>
              <a:rPr lang="en-US" sz="2800" dirty="0" smtClean="0">
                <a:latin typeface="Comic Sans MS" pitchFamily="66" charset="0"/>
              </a:rPr>
              <a:t> (</a:t>
            </a:r>
            <a:r>
              <a:rPr lang="en-US" sz="2800" dirty="0" err="1" smtClean="0">
                <a:latin typeface="Comic Sans MS" pitchFamily="66" charset="0"/>
              </a:rPr>
              <a:t>exelon</a:t>
            </a:r>
            <a:r>
              <a:rPr lang="en-US" sz="2800" dirty="0" smtClean="0">
                <a:latin typeface="Comic Sans MS" pitchFamily="66" charset="0"/>
              </a:rPr>
              <a:t> 12 mg)</a:t>
            </a:r>
          </a:p>
          <a:p>
            <a:pPr>
              <a:buClr>
                <a:srgbClr val="C00000"/>
              </a:buClr>
              <a:buFont typeface="Wingdings" pitchFamily="2" charset="2"/>
              <a:buChar char="ü"/>
            </a:pPr>
            <a:r>
              <a:rPr lang="el-GR" sz="2800" dirty="0" err="1" smtClean="0">
                <a:latin typeface="Comic Sans MS" pitchFamily="66" charset="0"/>
              </a:rPr>
              <a:t>Γαλανθαμίνη</a:t>
            </a:r>
            <a:r>
              <a:rPr lang="el-GR" sz="2800" dirty="0" smtClean="0">
                <a:latin typeface="Comic Sans MS" pitchFamily="66" charset="0"/>
              </a:rPr>
              <a:t> (</a:t>
            </a:r>
            <a:r>
              <a:rPr lang="en-US" sz="2800" dirty="0" err="1" smtClean="0">
                <a:latin typeface="Comic Sans MS" pitchFamily="66" charset="0"/>
              </a:rPr>
              <a:t>Reminyl</a:t>
            </a:r>
            <a:r>
              <a:rPr lang="en-US" sz="2800" dirty="0" smtClean="0">
                <a:latin typeface="Comic Sans MS" pitchFamily="66" charset="0"/>
              </a:rPr>
              <a:t> 16-24 mg</a:t>
            </a:r>
            <a:r>
              <a:rPr lang="el-GR" sz="2800" dirty="0" smtClean="0">
                <a:latin typeface="Comic Sans MS" pitchFamily="66" charset="0"/>
              </a:rPr>
              <a:t>)</a:t>
            </a:r>
          </a:p>
          <a:p>
            <a:pPr>
              <a:buClr>
                <a:srgbClr val="C00000"/>
              </a:buClr>
              <a:buNone/>
            </a:pPr>
            <a:endParaRPr lang="el-GR" sz="2800" dirty="0" smtClean="0">
              <a:latin typeface="Comic Sans MS" pitchFamily="66" charset="0"/>
            </a:endParaRPr>
          </a:p>
          <a:p>
            <a:pPr>
              <a:buClr>
                <a:srgbClr val="FFFF00"/>
              </a:buClr>
              <a:buNone/>
            </a:pPr>
            <a:endParaRPr lang="el-GR" sz="2800"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solidFill>
                  <a:srgbClr val="FFFF00"/>
                </a:solidFill>
                <a:latin typeface="Comic Sans MS" pitchFamily="66" charset="0"/>
              </a:rPr>
              <a:t>Θεραπευτική αντιμετώπιση (2)</a:t>
            </a:r>
            <a:r>
              <a:rPr lang="el-GR" sz="3600" dirty="0" smtClean="0">
                <a:latin typeface="Comic Sans MS" pitchFamily="66" charset="0"/>
              </a:rPr>
              <a:t> </a:t>
            </a:r>
            <a:endParaRPr lang="el-GR" sz="3600" dirty="0">
              <a:latin typeface="Comic Sans MS" pitchFamily="66" charset="0"/>
            </a:endParaRPr>
          </a:p>
        </p:txBody>
      </p:sp>
      <p:sp>
        <p:nvSpPr>
          <p:cNvPr id="3" name="2 - Θέση περιεχομένου"/>
          <p:cNvSpPr>
            <a:spLocks noGrp="1"/>
          </p:cNvSpPr>
          <p:nvPr>
            <p:ph idx="1"/>
          </p:nvPr>
        </p:nvSpPr>
        <p:spPr/>
        <p:txBody>
          <a:bodyPr>
            <a:normAutofit/>
          </a:bodyPr>
          <a:lstStyle/>
          <a:p>
            <a:pPr>
              <a:buNone/>
            </a:pPr>
            <a:r>
              <a:rPr lang="el-GR" dirty="0" smtClean="0">
                <a:solidFill>
                  <a:srgbClr val="FF0000"/>
                </a:solidFill>
                <a:latin typeface="Comic Sans MS" pitchFamily="66" charset="0"/>
              </a:rPr>
              <a:t> </a:t>
            </a:r>
            <a:r>
              <a:rPr lang="el-GR" sz="2800" dirty="0" smtClean="0">
                <a:solidFill>
                  <a:srgbClr val="FFC000"/>
                </a:solidFill>
                <a:latin typeface="Comic Sans MS" pitchFamily="66" charset="0"/>
              </a:rPr>
              <a:t>Αντιμετώπιση </a:t>
            </a:r>
            <a:r>
              <a:rPr lang="el-GR" sz="2800" dirty="0" err="1" smtClean="0">
                <a:solidFill>
                  <a:srgbClr val="FFC000"/>
                </a:solidFill>
                <a:latin typeface="Comic Sans MS" pitchFamily="66" charset="0"/>
              </a:rPr>
              <a:t>νευροψυχιατρικών</a:t>
            </a:r>
            <a:r>
              <a:rPr lang="el-GR" sz="2800" dirty="0" smtClean="0">
                <a:solidFill>
                  <a:srgbClr val="FFC000"/>
                </a:solidFill>
                <a:latin typeface="Comic Sans MS" pitchFamily="66" charset="0"/>
              </a:rPr>
              <a:t> συμπτωμάτων (61-92% των ασθενών) </a:t>
            </a:r>
          </a:p>
          <a:p>
            <a:pPr>
              <a:buClr>
                <a:srgbClr val="FFFF00"/>
              </a:buClr>
              <a:buFont typeface="Wingdings" pitchFamily="2" charset="2"/>
              <a:buChar char="ü"/>
            </a:pPr>
            <a:r>
              <a:rPr lang="el-GR" sz="2800" dirty="0" smtClean="0">
                <a:latin typeface="Comic Sans MS" pitchFamily="66" charset="0"/>
              </a:rPr>
              <a:t>Αγχολυτικά, </a:t>
            </a:r>
            <a:r>
              <a:rPr lang="el-GR" sz="2800" dirty="0" err="1" smtClean="0">
                <a:latin typeface="Comic Sans MS" pitchFamily="66" charset="0"/>
              </a:rPr>
              <a:t>υπναγωγά</a:t>
            </a:r>
            <a:r>
              <a:rPr lang="el-GR" sz="2800" dirty="0" smtClean="0">
                <a:latin typeface="Comic Sans MS" pitchFamily="66" charset="0"/>
              </a:rPr>
              <a:t>, αντικαταθλιπτικά, </a:t>
            </a:r>
            <a:r>
              <a:rPr lang="el-GR" sz="2800" dirty="0" err="1" smtClean="0">
                <a:latin typeface="Comic Sans MS" pitchFamily="66" charset="0"/>
              </a:rPr>
              <a:t>αντιψυχωσικά</a:t>
            </a:r>
            <a:r>
              <a:rPr lang="el-GR" sz="2800" dirty="0" smtClean="0">
                <a:latin typeface="Comic Sans MS" pitchFamily="66" charset="0"/>
              </a:rPr>
              <a:t> &amp; αντιεπιληπτικά  φάρμακα</a:t>
            </a:r>
          </a:p>
          <a:p>
            <a:pPr>
              <a:buClr>
                <a:srgbClr val="FFFF00"/>
              </a:buClr>
              <a:buFont typeface="Wingdings" pitchFamily="2" charset="2"/>
              <a:buChar char="ü"/>
            </a:pPr>
            <a:r>
              <a:rPr lang="el-GR" sz="2800" dirty="0" smtClean="0">
                <a:latin typeface="Comic Sans MS" pitchFamily="66" charset="0"/>
              </a:rPr>
              <a:t>Προσοχή στα άτυπα </a:t>
            </a:r>
            <a:r>
              <a:rPr lang="el-GR" sz="2800" dirty="0" err="1" smtClean="0">
                <a:latin typeface="Comic Sans MS" pitchFamily="66" charset="0"/>
              </a:rPr>
              <a:t>αντιψυχωσικά</a:t>
            </a:r>
            <a:r>
              <a:rPr lang="el-GR" sz="2800" dirty="0" smtClean="0">
                <a:latin typeface="Comic Sans MS" pitchFamily="66" charset="0"/>
              </a:rPr>
              <a:t> φάρμακα (</a:t>
            </a:r>
            <a:r>
              <a:rPr lang="it-IT" sz="2800" dirty="0" smtClean="0">
                <a:solidFill>
                  <a:srgbClr val="FFC000"/>
                </a:solidFill>
              </a:rPr>
              <a:t>clozapine </a:t>
            </a:r>
            <a:r>
              <a:rPr lang="en-US" sz="2800" dirty="0" smtClean="0">
                <a:solidFill>
                  <a:srgbClr val="FFC000"/>
                </a:solidFill>
              </a:rPr>
              <a:t>-</a:t>
            </a:r>
            <a:r>
              <a:rPr lang="en-US" sz="2800" dirty="0" err="1" smtClean="0">
                <a:solidFill>
                  <a:srgbClr val="FFC000"/>
                </a:solidFill>
              </a:rPr>
              <a:t>leponex</a:t>
            </a:r>
            <a:r>
              <a:rPr lang="it-IT" sz="2800" dirty="0" smtClean="0">
                <a:solidFill>
                  <a:srgbClr val="FFC000"/>
                </a:solidFill>
              </a:rPr>
              <a:t>, olanzapine-zyprexa , risperidone-risperdal</a:t>
            </a:r>
            <a:r>
              <a:rPr lang="el-GR" sz="2800" dirty="0" smtClean="0">
                <a:solidFill>
                  <a:srgbClr val="FFC000"/>
                </a:solidFill>
              </a:rPr>
              <a:t> </a:t>
            </a:r>
            <a:r>
              <a:rPr lang="it-IT" sz="2800" dirty="0" smtClean="0">
                <a:solidFill>
                  <a:srgbClr val="FFC000"/>
                </a:solidFill>
              </a:rPr>
              <a:t>,quetiapine-seroquel</a:t>
            </a:r>
            <a:r>
              <a:rPr lang="el-GR" sz="2800" dirty="0" smtClean="0">
                <a:latin typeface="Comic Sans MS" pitchFamily="66" charset="0"/>
              </a:rPr>
              <a:t>)-Δυσμενής επίδραση στην καρδιαγγειακή νοσηρότητα-θνητότητα</a:t>
            </a:r>
            <a:r>
              <a:rPr lang="en-US" sz="2800" dirty="0" smtClean="0">
                <a:latin typeface="Comic Sans MS" pitchFamily="66" charset="0"/>
              </a:rPr>
              <a:t>. </a:t>
            </a:r>
          </a:p>
          <a:p>
            <a:pPr>
              <a:buClr>
                <a:srgbClr val="FFFF00"/>
              </a:buClr>
              <a:buFont typeface="Wingdings" pitchFamily="2" charset="2"/>
              <a:buChar char="ü"/>
            </a:pPr>
            <a:endParaRPr lang="el-GR" sz="2800" dirty="0">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n-US" sz="2400" dirty="0" smtClean="0"/>
              <a:t>Cholinergic dysfunction has been documented in </a:t>
            </a:r>
            <a:r>
              <a:rPr lang="en-US" sz="2400" dirty="0" err="1" smtClean="0"/>
              <a:t>VaD</a:t>
            </a:r>
            <a:r>
              <a:rPr lang="en-US" sz="2400" dirty="0" smtClean="0"/>
              <a:t> as well as Alzheimer disease (AD) . Three </a:t>
            </a:r>
            <a:r>
              <a:rPr lang="en-US" sz="2400" dirty="0" err="1" smtClean="0"/>
              <a:t>acetylcholinesterase</a:t>
            </a:r>
            <a:r>
              <a:rPr lang="en-US" sz="2400" dirty="0" smtClean="0"/>
              <a:t> inhibitors approved for use in AD, </a:t>
            </a:r>
            <a:r>
              <a:rPr lang="en-US" sz="2400" dirty="0" err="1" smtClean="0">
                <a:hlinkClick r:id="rId2"/>
              </a:rPr>
              <a:t>donepezil</a:t>
            </a:r>
            <a:r>
              <a:rPr lang="en-US" sz="2400" dirty="0" smtClean="0">
                <a:hlinkClick r:id="rId2"/>
              </a:rPr>
              <a:t> </a:t>
            </a:r>
            <a:r>
              <a:rPr lang="en-US" sz="2400" dirty="0" smtClean="0"/>
              <a:t>, </a:t>
            </a:r>
            <a:r>
              <a:rPr lang="en-US" sz="2400" dirty="0" err="1" smtClean="0">
                <a:hlinkClick r:id="rId2"/>
              </a:rPr>
              <a:t>galantamine</a:t>
            </a:r>
            <a:r>
              <a:rPr lang="en-US" sz="2400" dirty="0" smtClean="0">
                <a:hlinkClick r:id="rId2"/>
              </a:rPr>
              <a:t> </a:t>
            </a:r>
            <a:r>
              <a:rPr lang="en-US" sz="2400" dirty="0" smtClean="0"/>
              <a:t>, and </a:t>
            </a:r>
            <a:r>
              <a:rPr lang="en-US" sz="2400" dirty="0" err="1" smtClean="0">
                <a:hlinkClick r:id="rId2"/>
              </a:rPr>
              <a:t>rivastigmine</a:t>
            </a:r>
            <a:r>
              <a:rPr lang="en-US" sz="2400" dirty="0" smtClean="0">
                <a:hlinkClick r:id="rId2"/>
              </a:rPr>
              <a:t> </a:t>
            </a:r>
            <a:r>
              <a:rPr lang="en-US" sz="2400" dirty="0" smtClean="0"/>
              <a:t>, have also been studied in </a:t>
            </a:r>
            <a:r>
              <a:rPr lang="en-US" sz="2400" dirty="0" err="1" smtClean="0"/>
              <a:t>VaD</a:t>
            </a:r>
            <a:r>
              <a:rPr lang="en-US" sz="2400" dirty="0" smtClean="0"/>
              <a:t>.</a:t>
            </a:r>
            <a:endParaRPr lang="el-GR" sz="2400" dirty="0" smtClean="0"/>
          </a:p>
          <a:p>
            <a:r>
              <a:rPr lang="en-US" sz="2400" dirty="0" smtClean="0"/>
              <a:t>While </a:t>
            </a:r>
            <a:r>
              <a:rPr lang="en-US" sz="2400" dirty="0" err="1" smtClean="0"/>
              <a:t>acetylcholinesterase</a:t>
            </a:r>
            <a:r>
              <a:rPr lang="en-US" sz="2400" dirty="0" smtClean="0"/>
              <a:t> inhibitors are not endorsed in patients with </a:t>
            </a:r>
            <a:r>
              <a:rPr lang="en-US" sz="2400" dirty="0" err="1" smtClean="0"/>
              <a:t>VaD</a:t>
            </a:r>
            <a:r>
              <a:rPr lang="en-US" sz="2400" dirty="0" smtClean="0"/>
              <a:t>, they are nonetheless often used in part because of the known co-association of AD and </a:t>
            </a:r>
            <a:r>
              <a:rPr lang="en-US" sz="2400" dirty="0" err="1" smtClean="0"/>
              <a:t>VaD</a:t>
            </a:r>
            <a:r>
              <a:rPr lang="en-US" sz="2400" dirty="0" smtClean="0"/>
              <a:t> and the absence of a biomarker or other criteria that reliably diagnose (or exclude) AD in vivo . There are no data that indicate that one agent is superior to another or that switching from one agent to another is helpful . In patients who can afford it, an </a:t>
            </a:r>
            <a:r>
              <a:rPr lang="en-US" sz="2400" dirty="0" err="1" smtClean="0"/>
              <a:t>acetylcholinesterase</a:t>
            </a:r>
            <a:r>
              <a:rPr lang="en-US" sz="2400" dirty="0" smtClean="0"/>
              <a:t> inhibitor is often used in combination with </a:t>
            </a:r>
            <a:r>
              <a:rPr lang="en-US" sz="2400" dirty="0" err="1" smtClean="0">
                <a:hlinkClick r:id="rId2"/>
              </a:rPr>
              <a:t>memantine</a:t>
            </a:r>
            <a:r>
              <a:rPr lang="en-US" sz="2400" dirty="0" smtClean="0">
                <a:hlinkClick r:id="rId2"/>
              </a:rPr>
              <a:t> </a:t>
            </a:r>
            <a:endParaRPr lang="el-GR"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n-US" sz="2400" dirty="0" smtClean="0"/>
              <a:t>N-Methyl-D-</a:t>
            </a:r>
            <a:r>
              <a:rPr lang="en-US" sz="2400" dirty="0" err="1" smtClean="0"/>
              <a:t>aspartate</a:t>
            </a:r>
            <a:r>
              <a:rPr lang="en-US" sz="2400" dirty="0" smtClean="0"/>
              <a:t> receptor antagonists  — These agents putatively inhibit </a:t>
            </a:r>
            <a:r>
              <a:rPr lang="en-US" sz="2400" dirty="0" err="1" smtClean="0"/>
              <a:t>excitotoxicity</a:t>
            </a:r>
            <a:r>
              <a:rPr lang="en-US" sz="2400" dirty="0" smtClean="0"/>
              <a:t> and protect against neurologic injury from a variety of mechanisms. </a:t>
            </a:r>
            <a:r>
              <a:rPr lang="en-US" sz="2400" dirty="0" err="1" smtClean="0">
                <a:hlinkClick r:id="rId2"/>
              </a:rPr>
              <a:t>Memantine</a:t>
            </a:r>
            <a:r>
              <a:rPr lang="en-US" sz="2400" dirty="0" smtClean="0">
                <a:hlinkClick r:id="rId2"/>
              </a:rPr>
              <a:t> </a:t>
            </a:r>
            <a:r>
              <a:rPr lang="en-US" sz="2400" dirty="0" smtClean="0"/>
              <a:t>is approved for treatment of moderate to severe AD. </a:t>
            </a:r>
            <a:endParaRPr lang="el-GR" sz="2400" dirty="0" smtClean="0"/>
          </a:p>
          <a:p>
            <a:r>
              <a:rPr lang="en-US" sz="2400" dirty="0" smtClean="0"/>
              <a:t>While the demonstrated efficacy is limited, and the duration of the trials was short, many clinicians are using </a:t>
            </a:r>
            <a:r>
              <a:rPr lang="en-US" sz="2400" dirty="0" err="1" smtClean="0">
                <a:hlinkClick r:id="rId2"/>
              </a:rPr>
              <a:t>memantine</a:t>
            </a:r>
            <a:r>
              <a:rPr lang="en-US" sz="2400" dirty="0" smtClean="0">
                <a:hlinkClick r:id="rId2"/>
              </a:rPr>
              <a:t> </a:t>
            </a:r>
            <a:r>
              <a:rPr lang="en-US" sz="2400" dirty="0" smtClean="0"/>
              <a:t>for patients with </a:t>
            </a:r>
            <a:r>
              <a:rPr lang="en-US" sz="2400" dirty="0" err="1" smtClean="0"/>
              <a:t>VaD</a:t>
            </a:r>
            <a:r>
              <a:rPr lang="en-US" sz="2400" dirty="0" smtClean="0"/>
              <a:t> because of a lack of other proven therapies .</a:t>
            </a:r>
            <a:endParaRPr lang="el-GR" sz="2400" dirty="0" smtClean="0"/>
          </a:p>
          <a:p>
            <a:r>
              <a:rPr lang="en-US" sz="2400" dirty="0" smtClean="0"/>
              <a:t> In patients who can afford it, </a:t>
            </a:r>
            <a:r>
              <a:rPr lang="en-US" sz="2400" dirty="0" err="1" smtClean="0"/>
              <a:t>memantine</a:t>
            </a:r>
            <a:r>
              <a:rPr lang="en-US" sz="2400" dirty="0" smtClean="0"/>
              <a:t> is often used in combination with an </a:t>
            </a:r>
            <a:r>
              <a:rPr lang="en-US" sz="2400" dirty="0" err="1" smtClean="0"/>
              <a:t>acetylcholinesterase</a:t>
            </a:r>
            <a:r>
              <a:rPr lang="en-US" sz="2400" dirty="0" smtClean="0"/>
              <a:t> inhibitor. </a:t>
            </a:r>
            <a:endParaRPr lang="el-GR"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3600" dirty="0" smtClean="0">
                <a:solidFill>
                  <a:srgbClr val="FFFF00"/>
                </a:solidFill>
                <a:latin typeface="Comic Sans MS" pitchFamily="66" charset="0"/>
              </a:rPr>
              <a:t>Στόχος ΑΠ ?</a:t>
            </a:r>
            <a:endParaRPr lang="el-GR" sz="3600" dirty="0">
              <a:solidFill>
                <a:srgbClr val="FFFF00"/>
              </a:solidFill>
              <a:latin typeface="Comic Sans MS" pitchFamily="66" charset="0"/>
            </a:endParaRPr>
          </a:p>
        </p:txBody>
      </p:sp>
      <p:sp>
        <p:nvSpPr>
          <p:cNvPr id="5" name="4 - Θέση περιεχομένου"/>
          <p:cNvSpPr>
            <a:spLocks noGrp="1"/>
          </p:cNvSpPr>
          <p:nvPr>
            <p:ph idx="1"/>
          </p:nvPr>
        </p:nvSpPr>
        <p:spPr/>
        <p:txBody>
          <a:bodyPr>
            <a:normAutofit fontScale="70000" lnSpcReduction="20000"/>
          </a:bodyPr>
          <a:lstStyle/>
          <a:p>
            <a:r>
              <a:rPr lang="en-US" sz="2800" dirty="0" smtClean="0">
                <a:latin typeface="Comic Sans MS" pitchFamily="66" charset="0"/>
              </a:rPr>
              <a:t>The Systolic Blood Pressure Intervention Trial (SPRINT)</a:t>
            </a:r>
            <a:endParaRPr lang="el-GR" sz="2800" dirty="0" smtClean="0">
              <a:latin typeface="Comic Sans MS" pitchFamily="66" charset="0"/>
            </a:endParaRPr>
          </a:p>
          <a:p>
            <a:r>
              <a:rPr lang="en-US" sz="2800" dirty="0" smtClean="0">
                <a:latin typeface="Comic Sans MS" pitchFamily="66" charset="0"/>
              </a:rPr>
              <a:t>BP &lt;120/70 mm Hg</a:t>
            </a:r>
            <a:r>
              <a:rPr lang="el-GR" sz="2800" dirty="0" smtClean="0">
                <a:latin typeface="Comic Sans MS" pitchFamily="66" charset="0"/>
              </a:rPr>
              <a:t> </a:t>
            </a:r>
            <a:r>
              <a:rPr lang="en-US" sz="2800" dirty="0" smtClean="0">
                <a:latin typeface="Comic Sans MS" pitchFamily="66" charset="0"/>
              </a:rPr>
              <a:t>or &lt;140/90 mm Hg</a:t>
            </a:r>
          </a:p>
          <a:p>
            <a:r>
              <a:rPr lang="en-US" sz="2800" dirty="0" smtClean="0"/>
              <a:t>Enrollment focused on volunteers of age ≥50 years (no upper limit) with an average baseline systolic blood pressure ≥130 mm Hg and evidence of cardiovascular disease, chronic kidney disease, 10-year Framingham cardiovascular disease risk score ≥15%, or age ≥75 years. The Systolic Blood Pressure Intervention Trial recruitment also targeted three pre-specified subgroups: participants with chronic kidney disease (estimated </a:t>
            </a:r>
            <a:r>
              <a:rPr lang="en-US" sz="2800" dirty="0" err="1" smtClean="0"/>
              <a:t>glomerular</a:t>
            </a:r>
            <a:r>
              <a:rPr lang="en-US" sz="2800" dirty="0" smtClean="0"/>
              <a:t> filtration rate &lt;60 </a:t>
            </a:r>
            <a:r>
              <a:rPr lang="en-US" sz="2800" dirty="0" err="1" smtClean="0"/>
              <a:t>mL</a:t>
            </a:r>
            <a:r>
              <a:rPr lang="en-US" sz="2800" dirty="0" smtClean="0"/>
              <a:t>/min/1.73 m(2)), participants with a history of cardiovascular disease, and participants 75 years of age or older. The primary outcome is first the occurrence of a myocardial infarction (MI), acute coronary syndrome, stroke, heart failure, or cardiovascular disease death. Secondary outcomes include all-cause mortality, decline in kidney function or development of end-stage renal disease, incident dementia, decline in cognitive function, and small-vessel cerebral ischemic disease.</a:t>
            </a:r>
            <a:endParaRPr lang="el-GR" sz="2800" dirty="0">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2"/>
          <a:srcRect/>
          <a:stretch>
            <a:fillRect/>
          </a:stretch>
        </p:blipFill>
        <p:spPr bwMode="auto">
          <a:xfrm>
            <a:off x="351473" y="2237423"/>
            <a:ext cx="4169093" cy="3720465"/>
          </a:xfrm>
          <a:prstGeom prst="rect">
            <a:avLst/>
          </a:prstGeom>
          <a:noFill/>
        </p:spPr>
      </p:pic>
      <p:sp>
        <p:nvSpPr>
          <p:cNvPr id="41985" name="Rectangle 1"/>
          <p:cNvSpPr>
            <a:spLocks noGrp="1" noChangeArrowheads="1"/>
          </p:cNvSpPr>
          <p:nvPr>
            <p:ph type="ctrTitle"/>
          </p:nvPr>
        </p:nvSpPr>
        <p:spPr>
          <a:xfrm>
            <a:off x="335757" y="0"/>
            <a:ext cx="8391048" cy="1564482"/>
          </a:xfrm>
        </p:spPr>
        <p:txBody>
          <a:bodyPr lIns="0" tIns="0" rIns="0" bIns="0" anchor="b">
            <a:normAutofit/>
          </a:bodyPr>
          <a:lstStyle/>
          <a:p>
            <a:pPr>
              <a:lnSpc>
                <a:spcPct val="95000"/>
              </a:lnSpc>
            </a:pPr>
            <a:r>
              <a:rPr lang="en-US" sz="3200" dirty="0">
                <a:solidFill>
                  <a:srgbClr val="FFFF00"/>
                </a:solidFill>
                <a:latin typeface="Comic Sans MS" pitchFamily="66" charset="0"/>
              </a:rPr>
              <a:t>Brain Training?</a:t>
            </a:r>
          </a:p>
        </p:txBody>
      </p:sp>
      <p:sp>
        <p:nvSpPr>
          <p:cNvPr id="41986" name="Rectangle 2"/>
          <p:cNvSpPr>
            <a:spLocks noGrp="1" noChangeArrowheads="1"/>
          </p:cNvSpPr>
          <p:nvPr>
            <p:ph type="subTitle" idx="1"/>
          </p:nvPr>
        </p:nvSpPr>
        <p:spPr>
          <a:xfrm>
            <a:off x="4599147" y="2223135"/>
            <a:ext cx="5457825" cy="4634865"/>
          </a:xfrm>
        </p:spPr>
        <p:txBody>
          <a:bodyPr lIns="0" tIns="0" rIns="0" bIns="0"/>
          <a:lstStyle/>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Exercise for the brain</a:t>
            </a:r>
            <a:endParaRPr lang="en-US" dirty="0">
              <a:solidFill>
                <a:schemeClr val="tx1"/>
              </a:solidFill>
              <a:latin typeface="Comic Sans MS" pitchFamily="66" charset="0"/>
            </a:endParaRPr>
          </a:p>
          <a:p>
            <a:pPr marL="771525" lvl="2" indent="-257175" algn="l">
              <a:lnSpc>
                <a:spcPct val="95000"/>
              </a:lnSpc>
              <a:spcBef>
                <a:spcPct val="0"/>
              </a:spcBef>
              <a:buClr>
                <a:srgbClr val="FFFF00"/>
              </a:buClr>
              <a:buSzPct val="80000"/>
              <a:buFont typeface="Wingdings" pitchFamily="2" charset="2"/>
              <a:buChar char="ü"/>
            </a:pPr>
            <a:r>
              <a:rPr lang="en-US" sz="2700" dirty="0">
                <a:solidFill>
                  <a:schemeClr val="tx1"/>
                </a:solidFill>
                <a:latin typeface="Comic Sans MS" pitchFamily="66" charset="0"/>
              </a:rPr>
              <a:t>Learning new things</a:t>
            </a:r>
            <a:endParaRPr lang="en-US" dirty="0">
              <a:solidFill>
                <a:schemeClr val="tx1"/>
              </a:solidFill>
              <a:latin typeface="Comic Sans MS" pitchFamily="66" charset="0"/>
            </a:endParaRPr>
          </a:p>
          <a:p>
            <a:pPr marL="771525" lvl="2" indent="-257175" algn="l">
              <a:lnSpc>
                <a:spcPct val="95000"/>
              </a:lnSpc>
              <a:spcBef>
                <a:spcPct val="0"/>
              </a:spcBef>
              <a:buClr>
                <a:srgbClr val="FFFF00"/>
              </a:buClr>
              <a:buSzPct val="80000"/>
              <a:buFont typeface="Wingdings" pitchFamily="2" charset="2"/>
              <a:buChar char="ü"/>
            </a:pPr>
            <a:r>
              <a:rPr lang="en-US" sz="2700" dirty="0">
                <a:solidFill>
                  <a:schemeClr val="tx1"/>
                </a:solidFill>
                <a:latin typeface="Comic Sans MS" pitchFamily="66" charset="0"/>
              </a:rPr>
              <a:t>helps keep the brain</a:t>
            </a:r>
            <a:endParaRPr lang="en-US" dirty="0">
              <a:solidFill>
                <a:schemeClr val="tx1"/>
              </a:solidFill>
              <a:latin typeface="Comic Sans MS" pitchFamily="66" charset="0"/>
            </a:endParaRPr>
          </a:p>
          <a:p>
            <a:pPr marL="771525" lvl="2" indent="-257175" algn="l">
              <a:lnSpc>
                <a:spcPct val="95000"/>
              </a:lnSpc>
              <a:spcBef>
                <a:spcPct val="0"/>
              </a:spcBef>
              <a:buClr>
                <a:srgbClr val="FFFF00"/>
              </a:buClr>
              <a:buSzPct val="80000"/>
            </a:pPr>
            <a:r>
              <a:rPr lang="el-GR" sz="2700" dirty="0" smtClean="0">
                <a:solidFill>
                  <a:schemeClr val="tx1"/>
                </a:solidFill>
                <a:latin typeface="Comic Sans MS" pitchFamily="66" charset="0"/>
              </a:rPr>
              <a:t>   </a:t>
            </a:r>
            <a:r>
              <a:rPr lang="en-US" sz="2700" dirty="0" smtClean="0">
                <a:solidFill>
                  <a:schemeClr val="tx1"/>
                </a:solidFill>
                <a:latin typeface="Comic Sans MS" pitchFamily="66" charset="0"/>
              </a:rPr>
              <a:t>healthy</a:t>
            </a:r>
            <a:endParaRPr lang="en-US"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endParaRPr lang="en-US" sz="3100"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Playing games</a:t>
            </a:r>
            <a:endParaRPr lang="en-US" dirty="0">
              <a:solidFill>
                <a:schemeClr val="tx1"/>
              </a:solidFill>
              <a:latin typeface="Comic Sans MS" pitchFamily="66" charset="0"/>
            </a:endParaRPr>
          </a:p>
          <a:p>
            <a:pPr marL="771525" lvl="2" indent="-257175" algn="l">
              <a:lnSpc>
                <a:spcPct val="95000"/>
              </a:lnSpc>
              <a:spcBef>
                <a:spcPct val="0"/>
              </a:spcBef>
              <a:buClr>
                <a:srgbClr val="FFFF00"/>
              </a:buClr>
              <a:buSzPct val="80000"/>
              <a:buFont typeface="Wingdings" pitchFamily="2" charset="2"/>
              <a:buChar char="ü"/>
            </a:pPr>
            <a:r>
              <a:rPr lang="en-US" sz="2500" dirty="0">
                <a:solidFill>
                  <a:schemeClr val="tx1"/>
                </a:solidFill>
                <a:latin typeface="Comic Sans MS" pitchFamily="66" charset="0"/>
              </a:rPr>
              <a:t>Cards</a:t>
            </a:r>
            <a:endParaRPr lang="en-US" dirty="0">
              <a:solidFill>
                <a:schemeClr val="tx1"/>
              </a:solidFill>
              <a:latin typeface="Comic Sans MS" pitchFamily="66" charset="0"/>
            </a:endParaRPr>
          </a:p>
          <a:p>
            <a:pPr marL="771525" lvl="2" indent="-257175" algn="l">
              <a:lnSpc>
                <a:spcPct val="95000"/>
              </a:lnSpc>
              <a:spcBef>
                <a:spcPct val="0"/>
              </a:spcBef>
              <a:buClr>
                <a:srgbClr val="FFFF00"/>
              </a:buClr>
              <a:buSzPct val="80000"/>
              <a:buFont typeface="Wingdings" pitchFamily="2" charset="2"/>
              <a:buChar char="ü"/>
            </a:pPr>
            <a:r>
              <a:rPr lang="en-US" sz="2500" dirty="0">
                <a:solidFill>
                  <a:schemeClr val="tx1"/>
                </a:solidFill>
                <a:latin typeface="Comic Sans MS" pitchFamily="66" charset="0"/>
              </a:rPr>
              <a:t>Ma </a:t>
            </a:r>
            <a:r>
              <a:rPr lang="en-US" sz="2500" dirty="0" err="1">
                <a:solidFill>
                  <a:schemeClr val="tx1"/>
                </a:solidFill>
                <a:latin typeface="Comic Sans MS" pitchFamily="66" charset="0"/>
              </a:rPr>
              <a:t>Jong</a:t>
            </a:r>
            <a:endParaRPr lang="en-US"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New hobbies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ctrTitle"/>
          </p:nvPr>
        </p:nvSpPr>
        <p:spPr>
          <a:xfrm>
            <a:off x="335757" y="0"/>
            <a:ext cx="8391048" cy="1564482"/>
          </a:xfrm>
        </p:spPr>
        <p:txBody>
          <a:bodyPr lIns="0" tIns="0" rIns="0" bIns="0" anchor="b">
            <a:normAutofit/>
          </a:bodyPr>
          <a:lstStyle/>
          <a:p>
            <a:pPr>
              <a:lnSpc>
                <a:spcPct val="95000"/>
              </a:lnSpc>
            </a:pPr>
            <a:r>
              <a:rPr lang="en-US" sz="3600" dirty="0">
                <a:solidFill>
                  <a:srgbClr val="FFFF00"/>
                </a:solidFill>
                <a:latin typeface="Comic Sans MS" pitchFamily="66" charset="0"/>
              </a:rPr>
              <a:t>Social Engagement </a:t>
            </a:r>
            <a:br>
              <a:rPr lang="en-US" sz="3600" dirty="0">
                <a:solidFill>
                  <a:srgbClr val="FFFF00"/>
                </a:solidFill>
                <a:latin typeface="Comic Sans MS" pitchFamily="66" charset="0"/>
              </a:rPr>
            </a:br>
            <a:r>
              <a:rPr lang="en-US" sz="3600" dirty="0">
                <a:solidFill>
                  <a:srgbClr val="FFFF00"/>
                </a:solidFill>
                <a:latin typeface="Comic Sans MS" pitchFamily="66" charset="0"/>
              </a:rPr>
              <a:t>- Getting Out and About</a:t>
            </a:r>
          </a:p>
        </p:txBody>
      </p:sp>
      <p:sp>
        <p:nvSpPr>
          <p:cNvPr id="43010" name="Rectangle 2"/>
          <p:cNvSpPr>
            <a:spLocks noGrp="1" noChangeArrowheads="1"/>
          </p:cNvSpPr>
          <p:nvPr>
            <p:ph type="subTitle" idx="1"/>
          </p:nvPr>
        </p:nvSpPr>
        <p:spPr>
          <a:xfrm>
            <a:off x="301467" y="2263140"/>
            <a:ext cx="8391048" cy="5189220"/>
          </a:xfrm>
        </p:spPr>
        <p:txBody>
          <a:bodyPr lIns="0" tIns="0" rIns="0" bIns="0"/>
          <a:lstStyle/>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Visiting friends and</a:t>
            </a:r>
            <a:endParaRPr lang="en-US"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relatives</a:t>
            </a:r>
            <a:endParaRPr lang="en-US"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Joining clubs</a:t>
            </a:r>
            <a:endParaRPr lang="en-US"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Senior </a:t>
            </a:r>
            <a:r>
              <a:rPr lang="en-US" sz="3100" dirty="0" err="1">
                <a:solidFill>
                  <a:schemeClr val="tx1"/>
                </a:solidFill>
                <a:latin typeface="Comic Sans MS" pitchFamily="66" charset="0"/>
              </a:rPr>
              <a:t>centres</a:t>
            </a:r>
            <a:endParaRPr lang="en-US"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Volunteering</a:t>
            </a:r>
          </a:p>
        </p:txBody>
      </p:sp>
      <p:pic>
        <p:nvPicPr>
          <p:cNvPr id="43012" name="Picture 4"/>
          <p:cNvPicPr>
            <a:picLocks noChangeAspect="1" noChangeArrowheads="1"/>
          </p:cNvPicPr>
          <p:nvPr/>
        </p:nvPicPr>
        <p:blipFill>
          <a:blip r:embed="rId2"/>
          <a:srcRect/>
          <a:stretch>
            <a:fillRect/>
          </a:stretch>
        </p:blipFill>
        <p:spPr bwMode="auto">
          <a:xfrm>
            <a:off x="4752023" y="2125980"/>
            <a:ext cx="3594735" cy="380619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3"/>
          <a:srcRect/>
          <a:stretch>
            <a:fillRect/>
          </a:stretch>
        </p:blipFill>
        <p:spPr bwMode="auto">
          <a:xfrm>
            <a:off x="651510" y="1937385"/>
            <a:ext cx="3611880" cy="3086100"/>
          </a:xfrm>
          <a:prstGeom prst="rect">
            <a:avLst/>
          </a:prstGeom>
          <a:noFill/>
        </p:spPr>
      </p:pic>
      <p:sp>
        <p:nvSpPr>
          <p:cNvPr id="44033" name="Rectangle 1"/>
          <p:cNvSpPr>
            <a:spLocks noGrp="1" noChangeArrowheads="1"/>
          </p:cNvSpPr>
          <p:nvPr>
            <p:ph type="ctrTitle"/>
          </p:nvPr>
        </p:nvSpPr>
        <p:spPr>
          <a:xfrm>
            <a:off x="247175" y="0"/>
            <a:ext cx="8391048" cy="1564482"/>
          </a:xfrm>
        </p:spPr>
        <p:txBody>
          <a:bodyPr lIns="0" tIns="0" rIns="0" bIns="0" anchor="b"/>
          <a:lstStyle/>
          <a:p>
            <a:pPr>
              <a:lnSpc>
                <a:spcPct val="95000"/>
              </a:lnSpc>
            </a:pPr>
            <a:r>
              <a:rPr lang="en-US" sz="4300" dirty="0">
                <a:solidFill>
                  <a:srgbClr val="FFFF00"/>
                </a:solidFill>
                <a:latin typeface="Comic Sans MS" pitchFamily="66" charset="0"/>
              </a:rPr>
              <a:t>Diet</a:t>
            </a:r>
          </a:p>
        </p:txBody>
      </p:sp>
      <p:sp>
        <p:nvSpPr>
          <p:cNvPr id="44034" name="Rectangle 2"/>
          <p:cNvSpPr>
            <a:spLocks noGrp="1" noChangeArrowheads="1"/>
          </p:cNvSpPr>
          <p:nvPr>
            <p:ph type="subTitle" idx="1"/>
          </p:nvPr>
        </p:nvSpPr>
        <p:spPr>
          <a:xfrm>
            <a:off x="4470559" y="1928813"/>
            <a:ext cx="4577715" cy="5189220"/>
          </a:xfrm>
        </p:spPr>
        <p:txBody>
          <a:bodyPr lIns="0" tIns="0" rIns="0" bIns="0"/>
          <a:lstStyle/>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Mediterranean diet</a:t>
            </a:r>
            <a:endParaRPr lang="en-US"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Plenty of fruits and vegetables</a:t>
            </a:r>
            <a:endParaRPr lang="en-US" dirty="0">
              <a:solidFill>
                <a:schemeClr val="tx1"/>
              </a:solidFill>
              <a:latin typeface="Comic Sans MS" pitchFamily="66" charset="0"/>
            </a:endParaRPr>
          </a:p>
          <a:p>
            <a:pPr lvl="1" indent="-308610" algn="l">
              <a:lnSpc>
                <a:spcPct val="95000"/>
              </a:lnSpc>
              <a:spcBef>
                <a:spcPct val="0"/>
              </a:spcBef>
              <a:buClr>
                <a:srgbClr val="FFFF00"/>
              </a:buClr>
              <a:buFont typeface="Wingdings" pitchFamily="2" charset="2"/>
              <a:buChar char="ü"/>
            </a:pPr>
            <a:r>
              <a:rPr lang="en-US" sz="3100" dirty="0">
                <a:solidFill>
                  <a:schemeClr val="tx1"/>
                </a:solidFill>
                <a:latin typeface="Comic Sans MS" pitchFamily="66" charset="0"/>
              </a:rPr>
              <a:t>Regular consumption of fish</a:t>
            </a:r>
            <a:endParaRPr lang="en-US" dirty="0">
              <a:solidFill>
                <a:schemeClr val="tx1"/>
              </a:solidFill>
              <a:latin typeface="Comic Sans MS" pitchFamily="66" charset="0"/>
            </a:endParaRPr>
          </a:p>
          <a:p>
            <a:pPr marL="771525" lvl="2" indent="-257175" algn="l">
              <a:lnSpc>
                <a:spcPct val="95000"/>
              </a:lnSpc>
              <a:spcBef>
                <a:spcPct val="0"/>
              </a:spcBef>
              <a:buClr>
                <a:srgbClr val="FFFF00"/>
              </a:buClr>
              <a:buSzPct val="80000"/>
              <a:buFont typeface="Wingdings" pitchFamily="2" charset="2"/>
              <a:buChar char="ü"/>
            </a:pPr>
            <a:r>
              <a:rPr lang="en-US" sz="2700" dirty="0">
                <a:solidFill>
                  <a:schemeClr val="tx1"/>
                </a:solidFill>
                <a:latin typeface="Comic Sans MS" pitchFamily="66" charset="0"/>
              </a:rPr>
              <a:t>Antioxidants</a:t>
            </a:r>
            <a:endParaRPr lang="en-US" dirty="0">
              <a:solidFill>
                <a:schemeClr val="tx1"/>
              </a:solidFill>
              <a:latin typeface="Comic Sans MS" pitchFamily="66" charset="0"/>
            </a:endParaRPr>
          </a:p>
          <a:p>
            <a:pPr marL="771525" lvl="2" indent="-257175" algn="l">
              <a:lnSpc>
                <a:spcPct val="95000"/>
              </a:lnSpc>
              <a:spcBef>
                <a:spcPct val="0"/>
              </a:spcBef>
              <a:buClr>
                <a:srgbClr val="FFFF00"/>
              </a:buClr>
              <a:buSzPct val="80000"/>
              <a:buFont typeface="Wingdings" pitchFamily="2" charset="2"/>
              <a:buChar char="ü"/>
            </a:pPr>
            <a:r>
              <a:rPr lang="en-US" sz="2700" dirty="0">
                <a:solidFill>
                  <a:schemeClr val="tx1"/>
                </a:solidFill>
                <a:latin typeface="Comic Sans MS" pitchFamily="66" charset="0"/>
              </a:rPr>
              <a:t>Healthy fats (omega 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1114425" y="842963"/>
            <a:ext cx="6915150" cy="5172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fontAlgn="auto">
              <a:spcAft>
                <a:spcPts val="0"/>
              </a:spcAft>
              <a:defRPr/>
            </a:pPr>
            <a:r>
              <a:rPr lang="el-GR" sz="3600" dirty="0" smtClean="0">
                <a:solidFill>
                  <a:srgbClr val="FFFF00"/>
                </a:solidFill>
                <a:latin typeface="Comic Sans MS" pitchFamily="66" charset="0"/>
              </a:rPr>
              <a:t>ΚΥΡΙΑ ΑΝΟΪΚΑ ΣΥΝΔΡΟΜΑ</a:t>
            </a:r>
            <a:endParaRPr lang="el-GR" sz="3600" dirty="0">
              <a:solidFill>
                <a:srgbClr val="FFFF00"/>
              </a:solidFill>
              <a:latin typeface="Comic Sans MS" pitchFamily="66" charset="0"/>
            </a:endParaRPr>
          </a:p>
        </p:txBody>
      </p:sp>
      <p:sp>
        <p:nvSpPr>
          <p:cNvPr id="2" name="1 - Θέση περιεχομένου"/>
          <p:cNvSpPr>
            <a:spLocks noGrp="1"/>
          </p:cNvSpPr>
          <p:nvPr>
            <p:ph idx="1"/>
          </p:nvPr>
        </p:nvSpPr>
        <p:spPr>
          <a:xfrm>
            <a:off x="457200" y="1643063"/>
            <a:ext cx="8229600" cy="4452937"/>
          </a:xfrm>
        </p:spPr>
        <p:txBody>
          <a:bodyPr>
            <a:normAutofit fontScale="77500" lnSpcReduction="20000"/>
          </a:bodyPr>
          <a:lstStyle/>
          <a:p>
            <a:pPr marL="274320" indent="-274320" fontAlgn="auto">
              <a:spcAft>
                <a:spcPts val="0"/>
              </a:spcAft>
              <a:buClr>
                <a:srgbClr val="FFFF00"/>
              </a:buClr>
              <a:buFont typeface="Wingdings" pitchFamily="2" charset="2"/>
              <a:buChar char="ü"/>
              <a:defRPr/>
            </a:pPr>
            <a:r>
              <a:rPr lang="el-GR" dirty="0" smtClean="0">
                <a:latin typeface="Comic Sans MS" pitchFamily="66" charset="0"/>
              </a:rPr>
              <a:t>Νόσος </a:t>
            </a:r>
            <a:r>
              <a:rPr lang="en-GB" dirty="0" smtClean="0">
                <a:latin typeface="Comic Sans MS" pitchFamily="66" charset="0"/>
              </a:rPr>
              <a:t>Alzheimer (</a:t>
            </a:r>
            <a:r>
              <a:rPr lang="el-GR" dirty="0" smtClean="0">
                <a:latin typeface="Comic Sans MS" pitchFamily="66" charset="0"/>
              </a:rPr>
              <a:t>ΝΑ</a:t>
            </a:r>
            <a:r>
              <a:rPr lang="en-GB" dirty="0" smtClean="0">
                <a:latin typeface="Comic Sans MS" pitchFamily="66" charset="0"/>
              </a:rPr>
              <a:t>)</a:t>
            </a:r>
            <a:endParaRPr lang="el-GR" dirty="0" smtClean="0">
              <a:latin typeface="Comic Sans MS" pitchFamily="66" charset="0"/>
            </a:endParaRPr>
          </a:p>
          <a:p>
            <a:pPr marL="274320" indent="-274320" fontAlgn="auto">
              <a:spcAft>
                <a:spcPts val="0"/>
              </a:spcAft>
              <a:buClr>
                <a:srgbClr val="FFFF00"/>
              </a:buClr>
              <a:buFont typeface="Wingdings" pitchFamily="2" charset="2"/>
              <a:buChar char="ü"/>
              <a:defRPr/>
            </a:pPr>
            <a:endParaRPr lang="en-GB" dirty="0" smtClean="0">
              <a:latin typeface="Comic Sans MS" pitchFamily="66" charset="0"/>
            </a:endParaRPr>
          </a:p>
          <a:p>
            <a:pPr marL="274320" indent="-274320" fontAlgn="auto">
              <a:spcAft>
                <a:spcPts val="0"/>
              </a:spcAft>
              <a:buClr>
                <a:srgbClr val="FFFF00"/>
              </a:buClr>
              <a:buFont typeface="Wingdings" pitchFamily="2" charset="2"/>
              <a:buChar char="ü"/>
              <a:defRPr/>
            </a:pPr>
            <a:r>
              <a:rPr lang="el-GR" dirty="0" smtClean="0">
                <a:latin typeface="Comic Sans MS" pitchFamily="66" charset="0"/>
              </a:rPr>
              <a:t>Αγγειακή άνοια (ΑΑ</a:t>
            </a:r>
            <a:r>
              <a:rPr lang="en-GB" dirty="0" smtClean="0">
                <a:latin typeface="Comic Sans MS" pitchFamily="66" charset="0"/>
              </a:rPr>
              <a:t>)</a:t>
            </a:r>
            <a:endParaRPr lang="el-GR" dirty="0" smtClean="0">
              <a:latin typeface="Comic Sans MS" pitchFamily="66" charset="0"/>
            </a:endParaRPr>
          </a:p>
          <a:p>
            <a:pPr marL="274320" indent="-274320" fontAlgn="auto">
              <a:spcAft>
                <a:spcPts val="0"/>
              </a:spcAft>
              <a:buClr>
                <a:srgbClr val="FFFF00"/>
              </a:buClr>
              <a:buFont typeface="Wingdings" pitchFamily="2" charset="2"/>
              <a:buChar char="ü"/>
              <a:defRPr/>
            </a:pPr>
            <a:endParaRPr lang="en-GB" dirty="0" smtClean="0">
              <a:latin typeface="Comic Sans MS" pitchFamily="66" charset="0"/>
            </a:endParaRPr>
          </a:p>
          <a:p>
            <a:pPr marL="274320" indent="-274320" fontAlgn="auto">
              <a:spcAft>
                <a:spcPts val="0"/>
              </a:spcAft>
              <a:buClr>
                <a:srgbClr val="FFFF00"/>
              </a:buClr>
              <a:buFont typeface="Wingdings" pitchFamily="2" charset="2"/>
              <a:buChar char="ü"/>
              <a:defRPr/>
            </a:pPr>
            <a:r>
              <a:rPr lang="el-GR" dirty="0" smtClean="0">
                <a:latin typeface="Comic Sans MS" pitchFamily="66" charset="0"/>
              </a:rPr>
              <a:t>Άνοια με σωμάτια </a:t>
            </a:r>
            <a:r>
              <a:rPr lang="en-GB" dirty="0" err="1" smtClean="0">
                <a:latin typeface="Comic Sans MS" pitchFamily="66" charset="0"/>
              </a:rPr>
              <a:t>Lewy</a:t>
            </a:r>
            <a:r>
              <a:rPr lang="en-GB" dirty="0" smtClean="0">
                <a:latin typeface="Comic Sans MS" pitchFamily="66" charset="0"/>
              </a:rPr>
              <a:t> </a:t>
            </a:r>
            <a:endParaRPr lang="el-GR" dirty="0" smtClean="0">
              <a:latin typeface="Comic Sans MS" pitchFamily="66" charset="0"/>
            </a:endParaRPr>
          </a:p>
          <a:p>
            <a:pPr marL="274320" indent="-274320" fontAlgn="auto">
              <a:spcAft>
                <a:spcPts val="0"/>
              </a:spcAft>
              <a:buClr>
                <a:srgbClr val="FFFF00"/>
              </a:buClr>
              <a:buFont typeface="Wingdings" pitchFamily="2" charset="2"/>
              <a:buChar char="ü"/>
              <a:defRPr/>
            </a:pPr>
            <a:endParaRPr lang="en-GB" dirty="0" smtClean="0">
              <a:latin typeface="Comic Sans MS" pitchFamily="66" charset="0"/>
            </a:endParaRPr>
          </a:p>
          <a:p>
            <a:pPr marL="274320" indent="-274320" fontAlgn="auto">
              <a:spcAft>
                <a:spcPts val="0"/>
              </a:spcAft>
              <a:buClr>
                <a:srgbClr val="FFFF00"/>
              </a:buClr>
              <a:buFont typeface="Wingdings" pitchFamily="2" charset="2"/>
              <a:buChar char="ü"/>
              <a:defRPr/>
            </a:pPr>
            <a:r>
              <a:rPr lang="el-GR" dirty="0" smtClean="0">
                <a:latin typeface="Comic Sans MS" pitchFamily="66" charset="0"/>
              </a:rPr>
              <a:t>Νόσος </a:t>
            </a:r>
            <a:r>
              <a:rPr lang="en-GB" dirty="0" smtClean="0">
                <a:latin typeface="Comic Sans MS" pitchFamily="66" charset="0"/>
              </a:rPr>
              <a:t>Parkinson</a:t>
            </a:r>
            <a:r>
              <a:rPr lang="el-GR" dirty="0" smtClean="0">
                <a:latin typeface="Comic Sans MS" pitchFamily="66" charset="0"/>
              </a:rPr>
              <a:t> με άνοια</a:t>
            </a:r>
            <a:r>
              <a:rPr lang="en-GB" dirty="0" smtClean="0">
                <a:latin typeface="Comic Sans MS" pitchFamily="66" charset="0"/>
              </a:rPr>
              <a:t> </a:t>
            </a:r>
            <a:endParaRPr lang="el-GR" dirty="0" smtClean="0">
              <a:latin typeface="Comic Sans MS" pitchFamily="66" charset="0"/>
            </a:endParaRPr>
          </a:p>
          <a:p>
            <a:pPr marL="274320" indent="-274320" fontAlgn="auto">
              <a:spcAft>
                <a:spcPts val="0"/>
              </a:spcAft>
              <a:buClr>
                <a:srgbClr val="FFFF00"/>
              </a:buClr>
              <a:buFont typeface="Wingdings" pitchFamily="2" charset="2"/>
              <a:buChar char="ü"/>
              <a:defRPr/>
            </a:pPr>
            <a:endParaRPr lang="en-GB" dirty="0" smtClean="0">
              <a:latin typeface="Comic Sans MS" pitchFamily="66" charset="0"/>
            </a:endParaRPr>
          </a:p>
          <a:p>
            <a:pPr marL="274320" indent="-274320" fontAlgn="auto">
              <a:spcAft>
                <a:spcPts val="0"/>
              </a:spcAft>
              <a:buClr>
                <a:srgbClr val="FFFF00"/>
              </a:buClr>
              <a:buFont typeface="Wingdings" pitchFamily="2" charset="2"/>
              <a:buChar char="ü"/>
              <a:defRPr/>
            </a:pPr>
            <a:r>
              <a:rPr lang="el-GR" dirty="0" err="1" smtClean="0">
                <a:latin typeface="Comic Sans MS" pitchFamily="66" charset="0"/>
              </a:rPr>
              <a:t>Μετωποκροταφική</a:t>
            </a:r>
            <a:r>
              <a:rPr lang="el-GR" dirty="0" smtClean="0">
                <a:latin typeface="Comic Sans MS" pitchFamily="66" charset="0"/>
              </a:rPr>
              <a:t> άνοια </a:t>
            </a:r>
          </a:p>
          <a:p>
            <a:pPr marL="274320" indent="-274320" fontAlgn="auto">
              <a:spcAft>
                <a:spcPts val="0"/>
              </a:spcAft>
              <a:buClr>
                <a:srgbClr val="FFFF00"/>
              </a:buClr>
              <a:buFont typeface="Wingdings" pitchFamily="2" charset="2"/>
              <a:buChar char="ü"/>
              <a:defRPr/>
            </a:pPr>
            <a:endParaRPr lang="en-GB" dirty="0" smtClean="0">
              <a:latin typeface="Comic Sans MS" pitchFamily="66" charset="0"/>
            </a:endParaRPr>
          </a:p>
          <a:p>
            <a:pPr marL="274320" indent="-274320" fontAlgn="auto">
              <a:spcAft>
                <a:spcPts val="0"/>
              </a:spcAft>
              <a:buClr>
                <a:srgbClr val="FFFF00"/>
              </a:buClr>
              <a:buFont typeface="Wingdings" pitchFamily="2" charset="2"/>
              <a:buChar char="ü"/>
              <a:defRPr/>
            </a:pPr>
            <a:r>
              <a:rPr lang="el-GR" dirty="0" smtClean="0">
                <a:latin typeface="Comic Sans MS" pitchFamily="66" charset="0"/>
              </a:rPr>
              <a:t>Αναστρέψιμες άνοιες</a:t>
            </a:r>
            <a:endParaRPr lang="el-GR" dirty="0">
              <a:latin typeface="Comic Sans MS" pitchFamily="66" charset="0"/>
            </a:endParaRPr>
          </a:p>
        </p:txBody>
      </p:sp>
      <p:pic>
        <p:nvPicPr>
          <p:cNvPr id="4" name="Picture 8" descr="walking 2"/>
          <p:cNvPicPr>
            <a:picLocks noChangeAspect="1" noChangeArrowheads="1"/>
          </p:cNvPicPr>
          <p:nvPr/>
        </p:nvPicPr>
        <p:blipFill>
          <a:blip r:embed="rId3"/>
          <a:srcRect/>
          <a:stretch>
            <a:fillRect/>
          </a:stretch>
        </p:blipFill>
        <p:spPr bwMode="auto">
          <a:xfrm>
            <a:off x="6215074" y="2000240"/>
            <a:ext cx="2335212" cy="3502025"/>
          </a:xfrm>
          <a:prstGeom prst="rect">
            <a:avLst/>
          </a:prstGeom>
          <a:noFill/>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1100138" y="838200"/>
            <a:ext cx="6943725"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1114425" y="857250"/>
            <a:ext cx="6915150"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1138238" y="847725"/>
            <a:ext cx="6867525" cy="516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Text Box 5"/>
          <p:cNvSpPr txBox="1">
            <a:spLocks noChangeArrowheads="1"/>
          </p:cNvSpPr>
          <p:nvPr/>
        </p:nvSpPr>
        <p:spPr bwMode="auto">
          <a:xfrm>
            <a:off x="785786" y="285728"/>
            <a:ext cx="7407275" cy="584775"/>
          </a:xfrm>
          <a:prstGeom prst="rect">
            <a:avLst/>
          </a:prstGeom>
          <a:noFill/>
          <a:ln w="9525">
            <a:noFill/>
            <a:miter lim="800000"/>
            <a:headEnd/>
            <a:tailEnd/>
          </a:ln>
          <a:effectLst/>
        </p:spPr>
        <p:txBody>
          <a:bodyPr>
            <a:spAutoFit/>
          </a:bodyPr>
          <a:lstStyle/>
          <a:p>
            <a:pPr eaLnBrk="1" hangingPunct="1"/>
            <a:r>
              <a:rPr lang="el-GR" sz="3200" b="1" dirty="0">
                <a:solidFill>
                  <a:srgbClr val="FFFF00"/>
                </a:solidFill>
                <a:latin typeface="Comic Sans MS" pitchFamily="66" charset="0"/>
                <a:cs typeface="Arial" charset="0"/>
              </a:rPr>
              <a:t>ΜΟΡΦΕΣ ΑΓΓΕΙΑΚΗΣ ΑΝΟΙΑΣ</a:t>
            </a:r>
            <a:endParaRPr lang="en-US" sz="3200" b="1" dirty="0">
              <a:solidFill>
                <a:srgbClr val="FFFF00"/>
              </a:solidFill>
              <a:latin typeface="Comic Sans MS" pitchFamily="66" charset="0"/>
              <a:cs typeface="Arial" charset="0"/>
            </a:endParaRPr>
          </a:p>
        </p:txBody>
      </p:sp>
      <p:sp>
        <p:nvSpPr>
          <p:cNvPr id="166918" name="Rectangle 6"/>
          <p:cNvSpPr>
            <a:spLocks noChangeArrowheads="1"/>
          </p:cNvSpPr>
          <p:nvPr/>
        </p:nvSpPr>
        <p:spPr bwMode="auto">
          <a:xfrm>
            <a:off x="762000" y="735013"/>
            <a:ext cx="7772400" cy="5201424"/>
          </a:xfrm>
          <a:prstGeom prst="rect">
            <a:avLst/>
          </a:prstGeom>
          <a:noFill/>
          <a:ln w="9525">
            <a:noFill/>
            <a:miter lim="800000"/>
            <a:headEnd/>
            <a:tailEnd/>
          </a:ln>
          <a:effectLst/>
        </p:spPr>
        <p:txBody>
          <a:bodyPr tIns="0" bIns="0" anchor="ctr">
            <a:spAutoFit/>
          </a:bodyPr>
          <a:lstStyle/>
          <a:p>
            <a:pPr marL="342900" indent="-342900" algn="ctr" eaLnBrk="1" hangingPunct="1"/>
            <a:endParaRPr lang="en-US" sz="2000" dirty="0">
              <a:effectLst>
                <a:outerShdw blurRad="38100" dist="38100" dir="2700000" algn="tl">
                  <a:srgbClr val="000000"/>
                </a:outerShdw>
              </a:effectLst>
              <a:latin typeface="Arial" charset="0"/>
              <a:cs typeface="Arial" charset="0"/>
            </a:endParaRPr>
          </a:p>
          <a:p>
            <a:pPr marL="342900" indent="-342900" eaLnBrk="1" hangingPunct="1"/>
            <a:r>
              <a:rPr lang="el-GR" sz="2000" dirty="0">
                <a:effectLst>
                  <a:outerShdw blurRad="38100" dist="38100" dir="2700000" algn="tl">
                    <a:srgbClr val="000000"/>
                  </a:outerShdw>
                </a:effectLst>
                <a:latin typeface="Comic Sans MS" pitchFamily="66" charset="0"/>
                <a:cs typeface="Arial" charset="0"/>
              </a:rPr>
              <a:t>1. Άνοια λόγω βλαβών των μεγάλων </a:t>
            </a:r>
            <a:r>
              <a:rPr lang="el-GR" sz="2000" dirty="0" smtClean="0">
                <a:effectLst>
                  <a:outerShdw blurRad="38100" dist="38100" dir="2700000" algn="tl">
                    <a:srgbClr val="000000"/>
                  </a:outerShdw>
                </a:effectLst>
                <a:latin typeface="Comic Sans MS" pitchFamily="66" charset="0"/>
                <a:cs typeface="Arial" charset="0"/>
              </a:rPr>
              <a:t>αγγείων: </a:t>
            </a:r>
            <a:r>
              <a:rPr lang="el-GR" sz="2000" dirty="0" err="1" smtClean="0">
                <a:effectLst>
                  <a:outerShdw blurRad="38100" dist="38100" dir="2700000" algn="tl">
                    <a:srgbClr val="000000"/>
                  </a:outerShdw>
                </a:effectLst>
                <a:latin typeface="Comic Sans MS" pitchFamily="66" charset="0"/>
                <a:cs typeface="Arial" charset="0"/>
              </a:rPr>
              <a:t>Πολυεμφρακτική</a:t>
            </a:r>
            <a:r>
              <a:rPr lang="el-GR" sz="2000" dirty="0" smtClean="0">
                <a:effectLst>
                  <a:outerShdw blurRad="38100" dist="38100" dir="2700000" algn="tl">
                    <a:srgbClr val="000000"/>
                  </a:outerShdw>
                </a:effectLst>
                <a:latin typeface="Comic Sans MS" pitchFamily="66" charset="0"/>
                <a:cs typeface="Arial" charset="0"/>
              </a:rPr>
              <a:t> άνοια,  </a:t>
            </a:r>
            <a:r>
              <a:rPr lang="el-GR" sz="2000" dirty="0">
                <a:effectLst>
                  <a:outerShdw blurRad="38100" dist="38100" dir="2700000" algn="tl">
                    <a:srgbClr val="000000"/>
                  </a:outerShdw>
                </a:effectLst>
                <a:latin typeface="Comic Sans MS" pitchFamily="66" charset="0"/>
                <a:cs typeface="Arial" charset="0"/>
              </a:rPr>
              <a:t>ά</a:t>
            </a:r>
            <a:r>
              <a:rPr lang="el-GR" sz="2000" dirty="0" smtClean="0">
                <a:effectLst>
                  <a:outerShdw blurRad="38100" dist="38100" dir="2700000" algn="tl">
                    <a:srgbClr val="000000"/>
                  </a:outerShdw>
                </a:effectLst>
                <a:latin typeface="Comic Sans MS" pitchFamily="66" charset="0"/>
                <a:cs typeface="Arial" charset="0"/>
              </a:rPr>
              <a:t>νοια </a:t>
            </a:r>
            <a:r>
              <a:rPr lang="el-GR" sz="2000" dirty="0">
                <a:effectLst>
                  <a:outerShdw blurRad="38100" dist="38100" dir="2700000" algn="tl">
                    <a:srgbClr val="000000"/>
                  </a:outerShdw>
                </a:effectLst>
                <a:latin typeface="Comic Sans MS" pitchFamily="66" charset="0"/>
                <a:cs typeface="Arial" charset="0"/>
              </a:rPr>
              <a:t>στρατηγικού </a:t>
            </a:r>
            <a:r>
              <a:rPr lang="el-GR" sz="2000" dirty="0" err="1">
                <a:effectLst>
                  <a:outerShdw blurRad="38100" dist="38100" dir="2700000" algn="tl">
                    <a:srgbClr val="000000"/>
                  </a:outerShdw>
                </a:effectLst>
                <a:latin typeface="Comic Sans MS" pitchFamily="66" charset="0"/>
                <a:cs typeface="Arial" charset="0"/>
              </a:rPr>
              <a:t>εμφράκτου</a:t>
            </a:r>
            <a:r>
              <a:rPr lang="el-GR" sz="2000" dirty="0">
                <a:effectLst>
                  <a:outerShdw blurRad="38100" dist="38100" dir="2700000" algn="tl">
                    <a:srgbClr val="000000"/>
                  </a:outerShdw>
                </a:effectLst>
                <a:latin typeface="Comic Sans MS" pitchFamily="66" charset="0"/>
                <a:cs typeface="Arial" charset="0"/>
              </a:rPr>
              <a:t> (γωνιώδης έλικα, θάλαμος)</a:t>
            </a:r>
          </a:p>
          <a:p>
            <a:pPr marL="342900" indent="-342900" eaLnBrk="1" hangingPunct="1"/>
            <a:r>
              <a:rPr lang="el-GR" sz="2000" dirty="0">
                <a:effectLst>
                  <a:outerShdw blurRad="38100" dist="38100" dir="2700000" algn="tl">
                    <a:srgbClr val="000000"/>
                  </a:outerShdw>
                </a:effectLst>
                <a:latin typeface="Comic Sans MS" pitchFamily="66" charset="0"/>
                <a:cs typeface="Arial" charset="0"/>
              </a:rPr>
              <a:t>2. Άνοια λόγω βλαβών των</a:t>
            </a:r>
            <a:r>
              <a:rPr lang="el-GR" sz="2000" dirty="0">
                <a:latin typeface="Comic Sans MS" pitchFamily="66" charset="0"/>
                <a:cs typeface="Arial" charset="0"/>
              </a:rPr>
              <a:t> </a:t>
            </a:r>
            <a:r>
              <a:rPr lang="el-GR" sz="2000" dirty="0">
                <a:effectLst>
                  <a:outerShdw blurRad="38100" dist="38100" dir="2700000" algn="tl">
                    <a:srgbClr val="000000"/>
                  </a:outerShdw>
                </a:effectLst>
                <a:latin typeface="Comic Sans MS" pitchFamily="66" charset="0"/>
                <a:cs typeface="Arial" charset="0"/>
              </a:rPr>
              <a:t>μικρών αγγείων</a:t>
            </a:r>
          </a:p>
          <a:p>
            <a:pPr marL="342900" indent="-342900" eaLnBrk="1" hangingPunct="1"/>
            <a:r>
              <a:rPr lang="el-GR" sz="2000" dirty="0">
                <a:effectLst>
                  <a:outerShdw blurRad="38100" dist="38100" dir="2700000" algn="tl">
                    <a:srgbClr val="000000"/>
                  </a:outerShdw>
                </a:effectLst>
                <a:latin typeface="Comic Sans MS" pitchFamily="66" charset="0"/>
                <a:cs typeface="Arial" charset="0"/>
              </a:rPr>
              <a:t>          Α. Με </a:t>
            </a:r>
            <a:r>
              <a:rPr lang="el-GR" sz="2000" dirty="0" err="1">
                <a:effectLst>
                  <a:outerShdw blurRad="38100" dist="38100" dir="2700000" algn="tl">
                    <a:srgbClr val="000000"/>
                  </a:outerShdw>
                </a:effectLst>
                <a:latin typeface="Comic Sans MS" pitchFamily="66" charset="0"/>
                <a:cs typeface="Arial" charset="0"/>
              </a:rPr>
              <a:t>υποφλοιώδη</a:t>
            </a:r>
            <a:r>
              <a:rPr lang="el-GR" sz="2000" dirty="0">
                <a:effectLst>
                  <a:outerShdw blurRad="38100" dist="38100" dir="2700000" algn="tl">
                    <a:srgbClr val="000000"/>
                  </a:outerShdw>
                </a:effectLst>
                <a:latin typeface="Comic Sans MS" pitchFamily="66" charset="0"/>
                <a:cs typeface="Arial" charset="0"/>
              </a:rPr>
              <a:t> κατανομή ( </a:t>
            </a:r>
            <a:r>
              <a:rPr lang="en-US" sz="2000" dirty="0">
                <a:effectLst>
                  <a:outerShdw blurRad="38100" dist="38100" dir="2700000" algn="tl">
                    <a:srgbClr val="000000"/>
                  </a:outerShdw>
                </a:effectLst>
                <a:latin typeface="Comic Sans MS" pitchFamily="66" charset="0"/>
                <a:cs typeface="Arial" charset="0"/>
              </a:rPr>
              <a:t>N</a:t>
            </a:r>
            <a:r>
              <a:rPr lang="el-GR" sz="2000" dirty="0">
                <a:effectLst>
                  <a:outerShdw blurRad="38100" dist="38100" dir="2700000" algn="tl">
                    <a:srgbClr val="000000"/>
                  </a:outerShdw>
                </a:effectLst>
                <a:latin typeface="Comic Sans MS" pitchFamily="66" charset="0"/>
                <a:cs typeface="Arial" charset="0"/>
              </a:rPr>
              <a:t>όσος Β</a:t>
            </a:r>
            <a:r>
              <a:rPr lang="en-US" sz="2000" dirty="0" err="1">
                <a:effectLst>
                  <a:outerShdw blurRad="38100" dist="38100" dir="2700000" algn="tl">
                    <a:srgbClr val="000000"/>
                  </a:outerShdw>
                </a:effectLst>
                <a:latin typeface="Comic Sans MS" pitchFamily="66" charset="0"/>
                <a:cs typeface="Arial" charset="0"/>
              </a:rPr>
              <a:t>iswanger</a:t>
            </a:r>
            <a:r>
              <a:rPr lang="el-GR" sz="2000" dirty="0">
                <a:effectLst>
                  <a:outerShdw blurRad="38100" dist="38100" dir="2700000" algn="tl">
                    <a:srgbClr val="000000"/>
                  </a:outerShdw>
                </a:effectLst>
                <a:latin typeface="Comic Sans MS" pitchFamily="66" charset="0"/>
                <a:cs typeface="Arial" charset="0"/>
              </a:rPr>
              <a:t>, </a:t>
            </a:r>
            <a:r>
              <a:rPr lang="en-US" sz="2000" dirty="0">
                <a:effectLst>
                  <a:outerShdw blurRad="38100" dist="38100" dir="2700000" algn="tl">
                    <a:srgbClr val="000000"/>
                  </a:outerShdw>
                </a:effectLst>
                <a:latin typeface="Comic Sans MS" pitchFamily="66" charset="0"/>
                <a:cs typeface="Arial" charset="0"/>
              </a:rPr>
              <a:t>CADASIL</a:t>
            </a:r>
            <a:r>
              <a:rPr lang="el-GR" sz="2000" dirty="0">
                <a:effectLst>
                  <a:outerShdw blurRad="38100" dist="38100" dir="2700000" algn="tl">
                    <a:srgbClr val="000000"/>
                  </a:outerShdw>
                </a:effectLst>
                <a:latin typeface="Comic Sans MS" pitchFamily="66" charset="0"/>
                <a:cs typeface="Arial" charset="0"/>
              </a:rPr>
              <a:t>, </a:t>
            </a:r>
            <a:r>
              <a:rPr lang="en-US" sz="2000" dirty="0" err="1" smtClean="0">
                <a:effectLst>
                  <a:outerShdw blurRad="38100" dist="38100" dir="2700000" algn="tl">
                    <a:srgbClr val="000000"/>
                  </a:outerShdw>
                </a:effectLst>
                <a:latin typeface="Comic Sans MS" pitchFamily="66" charset="0"/>
                <a:cs typeface="Arial" charset="0"/>
              </a:rPr>
              <a:t>Etat</a:t>
            </a:r>
            <a:r>
              <a:rPr lang="el-GR" sz="2000" dirty="0" smtClean="0">
                <a:effectLst>
                  <a:outerShdw blurRad="38100" dist="38100" dir="2700000" algn="tl">
                    <a:srgbClr val="000000"/>
                  </a:outerShdw>
                </a:effectLst>
                <a:latin typeface="Comic Sans MS" pitchFamily="66" charset="0"/>
                <a:cs typeface="Arial" charset="0"/>
              </a:rPr>
              <a:t> </a:t>
            </a:r>
            <a:r>
              <a:rPr lang="en-US" sz="2000" dirty="0" err="1">
                <a:effectLst>
                  <a:outerShdw blurRad="38100" dist="38100" dir="2700000" algn="tl">
                    <a:srgbClr val="000000"/>
                  </a:outerShdw>
                </a:effectLst>
                <a:latin typeface="Comic Sans MS" pitchFamily="66" charset="0"/>
                <a:cs typeface="Arial" charset="0"/>
              </a:rPr>
              <a:t>Lacunaire</a:t>
            </a:r>
            <a:r>
              <a:rPr lang="el-GR" sz="2000" dirty="0">
                <a:effectLst>
                  <a:outerShdw blurRad="38100" dist="38100" dir="2700000" algn="tl">
                    <a:srgbClr val="000000"/>
                  </a:outerShdw>
                </a:effectLst>
                <a:latin typeface="Comic Sans MS" pitchFamily="66" charset="0"/>
                <a:cs typeface="Arial" charset="0"/>
              </a:rPr>
              <a:t>)</a:t>
            </a:r>
            <a:endParaRPr lang="en-US" sz="2000" dirty="0">
              <a:effectLst>
                <a:outerShdw blurRad="38100" dist="38100" dir="2700000" algn="tl">
                  <a:srgbClr val="000000"/>
                </a:outerShdw>
              </a:effectLst>
              <a:latin typeface="Comic Sans MS" pitchFamily="66" charset="0"/>
              <a:cs typeface="Arial" charset="0"/>
            </a:endParaRPr>
          </a:p>
          <a:p>
            <a:pPr marL="342900" indent="-342900" eaLnBrk="1" hangingPunct="1"/>
            <a:r>
              <a:rPr lang="en-US" sz="2000" dirty="0">
                <a:effectLst>
                  <a:outerShdw blurRad="38100" dist="38100" dir="2700000" algn="tl">
                    <a:srgbClr val="000000"/>
                  </a:outerShdw>
                </a:effectLst>
                <a:latin typeface="Comic Sans MS" pitchFamily="66" charset="0"/>
                <a:cs typeface="Arial" charset="0"/>
              </a:rPr>
              <a:t>           B. M</a:t>
            </a:r>
            <a:r>
              <a:rPr lang="el-GR" sz="2000" dirty="0">
                <a:effectLst>
                  <a:outerShdw blurRad="38100" dist="38100" dir="2700000" algn="tl">
                    <a:srgbClr val="000000"/>
                  </a:outerShdw>
                </a:effectLst>
                <a:latin typeface="Comic Sans MS" pitchFamily="66" charset="0"/>
                <a:cs typeface="Arial" charset="0"/>
              </a:rPr>
              <a:t>ε φλοιώδη </a:t>
            </a:r>
            <a:r>
              <a:rPr lang="en-US" sz="2000" dirty="0">
                <a:effectLst>
                  <a:outerShdw blurRad="38100" dist="38100" dir="2700000" algn="tl">
                    <a:srgbClr val="000000"/>
                  </a:outerShdw>
                </a:effectLst>
                <a:latin typeface="Comic Sans MS" pitchFamily="66" charset="0"/>
                <a:cs typeface="Arial" charset="0"/>
              </a:rPr>
              <a:t>/</a:t>
            </a:r>
            <a:r>
              <a:rPr lang="el-GR" sz="2000" dirty="0">
                <a:effectLst>
                  <a:outerShdw blurRad="38100" dist="38100" dir="2700000" algn="tl">
                    <a:srgbClr val="000000"/>
                  </a:outerShdw>
                </a:effectLst>
                <a:latin typeface="Comic Sans MS" pitchFamily="66" charset="0"/>
                <a:cs typeface="Arial" charset="0"/>
              </a:rPr>
              <a:t> </a:t>
            </a:r>
            <a:r>
              <a:rPr lang="el-GR" sz="2000" dirty="0" err="1">
                <a:effectLst>
                  <a:outerShdw blurRad="38100" dist="38100" dir="2700000" algn="tl">
                    <a:srgbClr val="000000"/>
                  </a:outerShdw>
                </a:effectLst>
                <a:latin typeface="Comic Sans MS" pitchFamily="66" charset="0"/>
                <a:cs typeface="Arial" charset="0"/>
              </a:rPr>
              <a:t>υποφλοιώδη</a:t>
            </a:r>
            <a:r>
              <a:rPr lang="el-GR" sz="2000" dirty="0">
                <a:effectLst>
                  <a:outerShdw blurRad="38100" dist="38100" dir="2700000" algn="tl">
                    <a:srgbClr val="000000"/>
                  </a:outerShdw>
                </a:effectLst>
                <a:latin typeface="Comic Sans MS" pitchFamily="66" charset="0"/>
                <a:cs typeface="Arial" charset="0"/>
              </a:rPr>
              <a:t> κατανομή</a:t>
            </a:r>
            <a:r>
              <a:rPr lang="en-US" sz="2000" dirty="0">
                <a:effectLst>
                  <a:outerShdw blurRad="38100" dist="38100" dir="2700000" algn="tl">
                    <a:srgbClr val="000000"/>
                  </a:outerShdw>
                </a:effectLst>
                <a:latin typeface="Comic Sans MS" pitchFamily="66" charset="0"/>
                <a:cs typeface="Arial" charset="0"/>
              </a:rPr>
              <a:t> (</a:t>
            </a:r>
            <a:r>
              <a:rPr lang="el-GR" sz="2000" dirty="0" err="1">
                <a:effectLst>
                  <a:outerShdw blurRad="38100" dist="38100" dir="2700000" algn="tl">
                    <a:srgbClr val="000000"/>
                  </a:outerShdw>
                </a:effectLst>
                <a:latin typeface="Comic Sans MS" pitchFamily="66" charset="0"/>
                <a:cs typeface="Arial" charset="0"/>
              </a:rPr>
              <a:t>Αμυλοϊδική</a:t>
            </a:r>
            <a:r>
              <a:rPr lang="el-GR" sz="2000" dirty="0">
                <a:effectLst>
                  <a:outerShdw blurRad="38100" dist="38100" dir="2700000" algn="tl">
                    <a:srgbClr val="000000"/>
                  </a:outerShdw>
                </a:effectLst>
                <a:latin typeface="Comic Sans MS" pitchFamily="66" charset="0"/>
                <a:cs typeface="Arial" charset="0"/>
              </a:rPr>
              <a:t> </a:t>
            </a:r>
            <a:r>
              <a:rPr lang="el-GR" sz="2000" dirty="0" err="1" smtClean="0">
                <a:effectLst>
                  <a:outerShdw blurRad="38100" dist="38100" dir="2700000" algn="tl">
                    <a:srgbClr val="000000"/>
                  </a:outerShdw>
                </a:effectLst>
                <a:latin typeface="Comic Sans MS" pitchFamily="66" charset="0"/>
                <a:cs typeface="Arial" charset="0"/>
              </a:rPr>
              <a:t>Αγγειοπάθεια</a:t>
            </a:r>
            <a:r>
              <a:rPr lang="el-GR" sz="2000" dirty="0" smtClean="0">
                <a:effectLst>
                  <a:outerShdw blurRad="38100" dist="38100" dir="2700000" algn="tl">
                    <a:srgbClr val="000000"/>
                  </a:outerShdw>
                </a:effectLst>
                <a:latin typeface="Comic Sans MS" pitchFamily="66" charset="0"/>
                <a:cs typeface="Arial" charset="0"/>
              </a:rPr>
              <a:t>, Αγγειίτιδα ΚΝΣ</a:t>
            </a:r>
            <a:r>
              <a:rPr lang="en-US" sz="2000" dirty="0" smtClean="0">
                <a:effectLst>
                  <a:outerShdw blurRad="38100" dist="38100" dir="2700000" algn="tl">
                    <a:srgbClr val="000000"/>
                  </a:outerShdw>
                </a:effectLst>
                <a:latin typeface="Comic Sans MS" pitchFamily="66" charset="0"/>
                <a:cs typeface="Arial" charset="0"/>
              </a:rPr>
              <a:t>, </a:t>
            </a:r>
            <a:r>
              <a:rPr lang="el-GR" sz="2000" dirty="0">
                <a:effectLst>
                  <a:outerShdw blurRad="38100" dist="38100" dir="2700000" algn="tl">
                    <a:srgbClr val="000000"/>
                  </a:outerShdw>
                </a:effectLst>
                <a:latin typeface="Comic Sans MS" pitchFamily="66" charset="0"/>
                <a:cs typeface="Arial" charset="0"/>
              </a:rPr>
              <a:t>ΣΕΛ</a:t>
            </a:r>
            <a:r>
              <a:rPr lang="en-US" sz="2000" dirty="0">
                <a:effectLst>
                  <a:outerShdw blurRad="38100" dist="38100" dir="2700000" algn="tl">
                    <a:srgbClr val="000000"/>
                  </a:outerShdw>
                </a:effectLst>
                <a:latin typeface="Comic Sans MS" pitchFamily="66" charset="0"/>
                <a:cs typeface="Arial" charset="0"/>
              </a:rPr>
              <a:t>, </a:t>
            </a:r>
            <a:r>
              <a:rPr lang="el-GR" sz="2000" dirty="0">
                <a:effectLst>
                  <a:outerShdw blurRad="38100" dist="38100" dir="2700000" algn="tl">
                    <a:srgbClr val="000000"/>
                  </a:outerShdw>
                </a:effectLst>
                <a:latin typeface="Comic Sans MS" pitchFamily="66" charset="0"/>
                <a:cs typeface="Arial" charset="0"/>
              </a:rPr>
              <a:t>Θρόμβωση Φλεβωδών 	 	 Κόλπων</a:t>
            </a:r>
            <a:r>
              <a:rPr lang="en-US" sz="2000" dirty="0">
                <a:effectLst>
                  <a:outerShdw blurRad="38100" dist="38100" dir="2700000" algn="tl">
                    <a:srgbClr val="000000"/>
                  </a:outerShdw>
                </a:effectLst>
                <a:latin typeface="Comic Sans MS" pitchFamily="66" charset="0"/>
                <a:cs typeface="Arial" charset="0"/>
              </a:rPr>
              <a:t>)</a:t>
            </a:r>
            <a:endParaRPr lang="el-GR" sz="2000" dirty="0">
              <a:effectLst>
                <a:outerShdw blurRad="38100" dist="38100" dir="2700000" algn="tl">
                  <a:srgbClr val="000000"/>
                </a:outerShdw>
              </a:effectLst>
              <a:latin typeface="Comic Sans MS" pitchFamily="66" charset="0"/>
              <a:cs typeface="Arial" charset="0"/>
            </a:endParaRPr>
          </a:p>
          <a:p>
            <a:pPr marL="342900" indent="-342900" eaLnBrk="1" hangingPunct="1"/>
            <a:r>
              <a:rPr lang="el-GR" sz="2000" dirty="0">
                <a:effectLst>
                  <a:outerShdw blurRad="38100" dist="38100" dir="2700000" algn="tl">
                    <a:srgbClr val="000000"/>
                  </a:outerShdw>
                </a:effectLst>
                <a:latin typeface="Comic Sans MS" pitchFamily="66" charset="0"/>
                <a:cs typeface="Arial" charset="0"/>
              </a:rPr>
              <a:t>3. Άνοια λόγω μειωμένης εγκεφαλικής ροής </a:t>
            </a:r>
            <a:endParaRPr lang="en-US" sz="2000" dirty="0">
              <a:effectLst>
                <a:outerShdw blurRad="38100" dist="38100" dir="2700000" algn="tl">
                  <a:srgbClr val="000000"/>
                </a:outerShdw>
              </a:effectLst>
              <a:latin typeface="Comic Sans MS" pitchFamily="66" charset="0"/>
              <a:cs typeface="Arial" charset="0"/>
            </a:endParaRPr>
          </a:p>
          <a:p>
            <a:pPr marL="342900" indent="-342900" eaLnBrk="1" hangingPunct="1"/>
            <a:r>
              <a:rPr lang="el-GR" sz="2000" dirty="0">
                <a:effectLst>
                  <a:outerShdw blurRad="38100" dist="38100" dir="2700000" algn="tl">
                    <a:srgbClr val="000000"/>
                  </a:outerShdw>
                </a:effectLst>
                <a:latin typeface="Comic Sans MS" pitchFamily="66" charset="0"/>
                <a:cs typeface="Arial" charset="0"/>
              </a:rPr>
              <a:t>	 </a:t>
            </a:r>
            <a:r>
              <a:rPr lang="el-GR" sz="2000" dirty="0" err="1">
                <a:effectLst>
                  <a:outerShdw blurRad="38100" dist="38100" dir="2700000" algn="tl">
                    <a:srgbClr val="000000"/>
                  </a:outerShdw>
                </a:effectLst>
                <a:latin typeface="Comic Sans MS" pitchFamily="66" charset="0"/>
                <a:cs typeface="Arial" charset="0"/>
              </a:rPr>
              <a:t>Έμφρακτα</a:t>
            </a:r>
            <a:r>
              <a:rPr lang="el-GR" sz="2000" dirty="0">
                <a:effectLst>
                  <a:outerShdw blurRad="38100" dist="38100" dir="2700000" algn="tl">
                    <a:srgbClr val="000000"/>
                  </a:outerShdw>
                </a:effectLst>
                <a:latin typeface="Comic Sans MS" pitchFamily="66" charset="0"/>
                <a:cs typeface="Arial" charset="0"/>
              </a:rPr>
              <a:t> μεθόριων περιοχών</a:t>
            </a:r>
            <a:r>
              <a:rPr lang="en-US" sz="2000" dirty="0">
                <a:effectLst>
                  <a:outerShdw blurRad="38100" dist="38100" dir="2700000" algn="tl">
                    <a:srgbClr val="000000"/>
                  </a:outerShdw>
                </a:effectLst>
                <a:latin typeface="Comic Sans MS" pitchFamily="66" charset="0"/>
                <a:cs typeface="Arial" charset="0"/>
              </a:rPr>
              <a:t>-border-zone infarcts</a:t>
            </a:r>
            <a:endParaRPr lang="el-GR" sz="2000" dirty="0">
              <a:effectLst>
                <a:outerShdw blurRad="38100" dist="38100" dir="2700000" algn="tl">
                  <a:srgbClr val="000000"/>
                </a:outerShdw>
              </a:effectLst>
              <a:latin typeface="Comic Sans MS" pitchFamily="66" charset="0"/>
              <a:cs typeface="Arial" charset="0"/>
            </a:endParaRPr>
          </a:p>
          <a:p>
            <a:pPr marL="342900" indent="-342900" eaLnBrk="1" hangingPunct="1"/>
            <a:r>
              <a:rPr lang="el-GR" sz="2000" dirty="0">
                <a:effectLst>
                  <a:outerShdw blurRad="38100" dist="38100" dir="2700000" algn="tl">
                    <a:srgbClr val="000000"/>
                  </a:outerShdw>
                </a:effectLst>
                <a:latin typeface="Comic Sans MS" pitchFamily="66" charset="0"/>
                <a:cs typeface="Arial" charset="0"/>
              </a:rPr>
              <a:t>4. Άνοια μετά από </a:t>
            </a:r>
            <a:r>
              <a:rPr lang="el-GR" sz="2000" dirty="0" err="1">
                <a:effectLst>
                  <a:outerShdw blurRad="38100" dist="38100" dir="2700000" algn="tl">
                    <a:srgbClr val="000000"/>
                  </a:outerShdw>
                </a:effectLst>
                <a:latin typeface="Comic Sans MS" pitchFamily="66" charset="0"/>
                <a:cs typeface="Arial" charset="0"/>
              </a:rPr>
              <a:t>ενδοκράνια</a:t>
            </a:r>
            <a:r>
              <a:rPr lang="el-GR" sz="2000" dirty="0">
                <a:effectLst>
                  <a:outerShdw blurRad="38100" dist="38100" dir="2700000" algn="tl">
                    <a:srgbClr val="000000"/>
                  </a:outerShdw>
                </a:effectLst>
                <a:latin typeface="Comic Sans MS" pitchFamily="66" charset="0"/>
                <a:cs typeface="Arial" charset="0"/>
              </a:rPr>
              <a:t> </a:t>
            </a:r>
            <a:r>
              <a:rPr lang="el-GR" sz="2000" dirty="0" smtClean="0">
                <a:effectLst>
                  <a:outerShdw blurRad="38100" dist="38100" dir="2700000" algn="tl">
                    <a:srgbClr val="000000"/>
                  </a:outerShdw>
                </a:effectLst>
                <a:latin typeface="Comic Sans MS" pitchFamily="66" charset="0"/>
                <a:cs typeface="Arial" charset="0"/>
              </a:rPr>
              <a:t>αιμορραγία: </a:t>
            </a:r>
            <a:r>
              <a:rPr lang="el-GR" sz="2000" dirty="0" err="1" smtClean="0">
                <a:effectLst>
                  <a:outerShdw blurRad="38100" dist="38100" dir="2700000" algn="tl">
                    <a:srgbClr val="000000"/>
                  </a:outerShdw>
                </a:effectLst>
                <a:latin typeface="Comic Sans MS" pitchFamily="66" charset="0"/>
                <a:cs typeface="Arial" charset="0"/>
              </a:rPr>
              <a:t>Υπαραχνοειδής</a:t>
            </a:r>
            <a:r>
              <a:rPr lang="el-GR" sz="2000" dirty="0" smtClean="0">
                <a:effectLst>
                  <a:outerShdw blurRad="38100" dist="38100" dir="2700000" algn="tl">
                    <a:srgbClr val="000000"/>
                  </a:outerShdw>
                </a:effectLst>
                <a:latin typeface="Comic Sans MS" pitchFamily="66" charset="0"/>
                <a:cs typeface="Arial" charset="0"/>
              </a:rPr>
              <a:t> αιμορραγία, </a:t>
            </a:r>
            <a:r>
              <a:rPr lang="el-GR" sz="2000" dirty="0" err="1" smtClean="0">
                <a:effectLst>
                  <a:outerShdw blurRad="38100" dist="38100" dir="2700000" algn="tl">
                    <a:srgbClr val="000000"/>
                  </a:outerShdw>
                </a:effectLst>
                <a:latin typeface="Comic Sans MS" pitchFamily="66" charset="0"/>
                <a:cs typeface="Arial" charset="0"/>
              </a:rPr>
              <a:t>ενδοεγκεφαλική</a:t>
            </a:r>
            <a:r>
              <a:rPr lang="el-GR" sz="2000" dirty="0" smtClean="0">
                <a:effectLst>
                  <a:outerShdw blurRad="38100" dist="38100" dir="2700000" algn="tl">
                    <a:srgbClr val="000000"/>
                  </a:outerShdw>
                </a:effectLst>
                <a:latin typeface="Comic Sans MS" pitchFamily="66" charset="0"/>
                <a:cs typeface="Arial" charset="0"/>
              </a:rPr>
              <a:t> </a:t>
            </a:r>
            <a:r>
              <a:rPr lang="el-GR" sz="2000" dirty="0">
                <a:effectLst>
                  <a:outerShdw blurRad="38100" dist="38100" dir="2700000" algn="tl">
                    <a:srgbClr val="000000"/>
                  </a:outerShdw>
                </a:effectLst>
                <a:latin typeface="Comic Sans MS" pitchFamily="66" charset="0"/>
                <a:cs typeface="Arial" charset="0"/>
              </a:rPr>
              <a:t>αιμορραγία (Υπερτασική, </a:t>
            </a:r>
            <a:r>
              <a:rPr lang="el-GR" sz="2000" dirty="0" err="1">
                <a:effectLst>
                  <a:outerShdw blurRad="38100" dist="38100" dir="2700000" algn="tl">
                    <a:srgbClr val="000000"/>
                  </a:outerShdw>
                </a:effectLst>
                <a:latin typeface="Comic Sans MS" pitchFamily="66" charset="0"/>
                <a:cs typeface="Arial" charset="0"/>
              </a:rPr>
              <a:t>Αμυλοϊδική</a:t>
            </a:r>
            <a:r>
              <a:rPr lang="el-GR" sz="2000" dirty="0">
                <a:effectLst>
                  <a:outerShdw blurRad="38100" dist="38100" dir="2700000" algn="tl">
                    <a:srgbClr val="000000"/>
                  </a:outerShdw>
                </a:effectLst>
                <a:latin typeface="Comic Sans MS" pitchFamily="66" charset="0"/>
                <a:cs typeface="Arial" charset="0"/>
              </a:rPr>
              <a:t> 	 	 </a:t>
            </a:r>
            <a:r>
              <a:rPr lang="el-GR" sz="2000" dirty="0" err="1">
                <a:effectLst>
                  <a:outerShdw blurRad="38100" dist="38100" dir="2700000" algn="tl">
                    <a:srgbClr val="000000"/>
                  </a:outerShdw>
                </a:effectLst>
                <a:latin typeface="Comic Sans MS" pitchFamily="66" charset="0"/>
                <a:cs typeface="Arial" charset="0"/>
              </a:rPr>
              <a:t>Αγγειοπάθεια</a:t>
            </a:r>
            <a:r>
              <a:rPr lang="el-GR" sz="2000" dirty="0">
                <a:effectLst>
                  <a:outerShdw blurRad="38100" dist="38100" dir="2700000" algn="tl">
                    <a:srgbClr val="000000"/>
                  </a:outerShdw>
                </a:effectLst>
                <a:latin typeface="Comic Sans MS" pitchFamily="66" charset="0"/>
                <a:cs typeface="Arial" charset="0"/>
              </a:rPr>
              <a:t>)</a:t>
            </a:r>
          </a:p>
          <a:p>
            <a:pPr marL="342900" indent="-342900" eaLnBrk="1" hangingPunct="1"/>
            <a:r>
              <a:rPr lang="el-GR" sz="2000" dirty="0">
                <a:effectLst>
                  <a:outerShdw blurRad="38100" dist="38100" dir="2700000" algn="tl">
                    <a:srgbClr val="000000"/>
                  </a:outerShdw>
                </a:effectLst>
                <a:latin typeface="Comic Sans MS" pitchFamily="66" charset="0"/>
                <a:cs typeface="Arial" charset="0"/>
              </a:rPr>
              <a:t>          </a:t>
            </a:r>
          </a:p>
          <a:p>
            <a:pPr marL="342900" indent="-342900" eaLnBrk="1" hangingPunct="1"/>
            <a:endParaRPr lang="fr-FR" sz="1800" i="1" dirty="0">
              <a:solidFill>
                <a:schemeClr val="bg2"/>
              </a:solidFill>
              <a:effectLst>
                <a:outerShdw blurRad="38100" dist="38100" dir="2700000" algn="tl">
                  <a:srgbClr val="000000"/>
                </a:outerShdw>
              </a:effectLst>
              <a:latin typeface="Arial" charset="0"/>
              <a:cs typeface="Arial" charset="0"/>
            </a:endParaRPr>
          </a:p>
        </p:txBody>
      </p:sp>
      <p:sp>
        <p:nvSpPr>
          <p:cNvPr id="7" name="6 - Ορθογώνιο"/>
          <p:cNvSpPr/>
          <p:nvPr/>
        </p:nvSpPr>
        <p:spPr>
          <a:xfrm>
            <a:off x="642910" y="6211669"/>
            <a:ext cx="8286808" cy="369332"/>
          </a:xfrm>
          <a:prstGeom prst="rect">
            <a:avLst/>
          </a:prstGeom>
        </p:spPr>
        <p:txBody>
          <a:bodyPr wrap="square">
            <a:spAutoFit/>
          </a:bodyPr>
          <a:lstStyle/>
          <a:p>
            <a:pPr marL="342900" indent="-342900" algn="r"/>
            <a:r>
              <a:rPr lang="fr-FR" dirty="0" smtClean="0">
                <a:effectLst>
                  <a:outerShdw blurRad="38100" dist="38100" dir="2700000" algn="tl">
                    <a:srgbClr val="000000"/>
                  </a:outerShdw>
                </a:effectLst>
                <a:latin typeface="Arial" charset="0"/>
                <a:cs typeface="Arial" charset="0"/>
              </a:rPr>
              <a:t>(</a:t>
            </a:r>
            <a:r>
              <a:rPr lang="fr-FR" i="1" dirty="0" smtClean="0">
                <a:effectLst>
                  <a:outerShdw blurRad="38100" dist="38100" dir="2700000" algn="tl">
                    <a:srgbClr val="000000"/>
                  </a:outerShdw>
                </a:effectLst>
                <a:latin typeface="Arial" charset="0"/>
                <a:cs typeface="Arial" charset="0"/>
              </a:rPr>
              <a:t>Roman et al. </a:t>
            </a:r>
            <a:r>
              <a:rPr lang="en-US" i="1" dirty="0" smtClean="0">
                <a:effectLst>
                  <a:outerShdw blurRad="38100" dist="38100" dir="2700000" algn="tl">
                    <a:srgbClr val="000000"/>
                  </a:outerShdw>
                </a:effectLst>
                <a:latin typeface="Arial" charset="0"/>
                <a:cs typeface="Arial" charset="0"/>
              </a:rPr>
              <a:t>Neurology 1993, Roman GC.</a:t>
            </a:r>
            <a:r>
              <a:rPr lang="el-GR" i="1" dirty="0" smtClean="0">
                <a:effectLst>
                  <a:outerShdw blurRad="38100" dist="38100" dir="2700000" algn="tl">
                    <a:srgbClr val="000000"/>
                  </a:outerShdw>
                </a:effectLst>
                <a:latin typeface="Arial" charset="0"/>
                <a:cs typeface="Arial" charset="0"/>
              </a:rPr>
              <a:t> </a:t>
            </a:r>
            <a:r>
              <a:rPr lang="en-US" i="1" dirty="0" smtClean="0">
                <a:effectLst>
                  <a:outerShdw blurRad="38100" dist="38100" dir="2700000" algn="tl">
                    <a:srgbClr val="000000"/>
                  </a:outerShdw>
                </a:effectLst>
                <a:latin typeface="Arial" charset="0"/>
                <a:cs typeface="Arial" charset="0"/>
              </a:rPr>
              <a:t>New issues in Neurosciences 1992</a:t>
            </a:r>
            <a:r>
              <a:rPr lang="en-US" dirty="0" smtClean="0">
                <a:effectLst>
                  <a:outerShdw blurRad="38100" dist="38100" dir="2700000" algn="tl">
                    <a:srgbClr val="000000"/>
                  </a:outerShdw>
                </a:effectLst>
                <a:latin typeface="Arial" charset="0"/>
                <a:cs typeface="Arial" charset="0"/>
              </a:rPr>
              <a:t>)</a:t>
            </a:r>
            <a:endParaRPr lang="nl-NL" dirty="0">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1090613" y="833438"/>
            <a:ext cx="6962775" cy="519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400296" y="428604"/>
            <a:ext cx="8315107"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4716463" y="6381750"/>
            <a:ext cx="3500437" cy="307975"/>
          </a:xfrm>
          <a:prstGeom prst="rect">
            <a:avLst/>
          </a:prstGeom>
          <a:noFill/>
        </p:spPr>
        <p:txBody>
          <a:bodyPr wrap="none">
            <a:spAutoFit/>
          </a:bodyPr>
          <a:lstStyle/>
          <a:p>
            <a:pPr>
              <a:defRPr/>
            </a:pPr>
            <a:r>
              <a:rPr lang="en-US" sz="1400" dirty="0" err="1">
                <a:latin typeface="+mn-lt"/>
                <a:cs typeface="Arial" pitchFamily="34" charset="0"/>
              </a:rPr>
              <a:t>Moorhouse</a:t>
            </a:r>
            <a:r>
              <a:rPr lang="en-US" sz="1400" dirty="0">
                <a:latin typeface="+mn-lt"/>
                <a:cs typeface="Arial" pitchFamily="34" charset="0"/>
              </a:rPr>
              <a:t> &amp; Rockwood. Lancet </a:t>
            </a:r>
            <a:r>
              <a:rPr lang="en-US" sz="1400" dirty="0" err="1">
                <a:latin typeface="+mn-lt"/>
                <a:cs typeface="Arial" pitchFamily="34" charset="0"/>
              </a:rPr>
              <a:t>Neurol</a:t>
            </a:r>
            <a:r>
              <a:rPr lang="en-US" sz="1400" dirty="0">
                <a:latin typeface="+mn-lt"/>
                <a:cs typeface="Arial" pitchFamily="34" charset="0"/>
              </a:rPr>
              <a:t> 2008</a:t>
            </a:r>
            <a:endParaRPr lang="el-GR" sz="1400" dirty="0">
              <a:latin typeface="+mn-lt"/>
              <a:cs typeface="Arial" pitchFamily="34" charset="0"/>
            </a:endParaRPr>
          </a:p>
        </p:txBody>
      </p:sp>
      <p:pic>
        <p:nvPicPr>
          <p:cNvPr id="130050" name="Picture 2"/>
          <p:cNvPicPr>
            <a:picLocks noChangeAspect="1" noChangeArrowheads="1"/>
          </p:cNvPicPr>
          <p:nvPr/>
        </p:nvPicPr>
        <p:blipFill>
          <a:blip r:embed="rId3"/>
          <a:srcRect/>
          <a:stretch>
            <a:fillRect/>
          </a:stretch>
        </p:blipFill>
        <p:spPr bwMode="auto">
          <a:xfrm>
            <a:off x="3706813" y="1052513"/>
            <a:ext cx="5329237" cy="4348162"/>
          </a:xfrm>
          <a:prstGeom prst="rect">
            <a:avLst/>
          </a:prstGeom>
          <a:noFill/>
          <a:ln w="9525">
            <a:noFill/>
            <a:miter lim="800000"/>
            <a:headEnd/>
            <a:tailEnd/>
          </a:ln>
        </p:spPr>
      </p:pic>
      <p:sp>
        <p:nvSpPr>
          <p:cNvPr id="116758" name="Rectangle 22"/>
          <p:cNvSpPr>
            <a:spLocks noChangeArrowheads="1"/>
          </p:cNvSpPr>
          <p:nvPr/>
        </p:nvSpPr>
        <p:spPr bwMode="auto">
          <a:xfrm>
            <a:off x="7278688" y="476250"/>
            <a:ext cx="1152525" cy="4824413"/>
          </a:xfrm>
          <a:prstGeom prst="rect">
            <a:avLst/>
          </a:prstGeom>
          <a:noFill/>
          <a:ln w="57150">
            <a:solidFill>
              <a:srgbClr val="009900"/>
            </a:solidFill>
            <a:miter lim="800000"/>
            <a:headEnd/>
            <a:tailEnd/>
          </a:ln>
          <a:effectLst/>
        </p:spPr>
        <p:txBody>
          <a:bodyPr wrap="none" anchor="ctr"/>
          <a:lstStyle/>
          <a:p>
            <a:endParaRPr lang="el-GR"/>
          </a:p>
        </p:txBody>
      </p:sp>
      <p:grpSp>
        <p:nvGrpSpPr>
          <p:cNvPr id="2" name="Group 26"/>
          <p:cNvGrpSpPr>
            <a:grpSpLocks/>
          </p:cNvGrpSpPr>
          <p:nvPr/>
        </p:nvGrpSpPr>
        <p:grpSpPr bwMode="auto">
          <a:xfrm>
            <a:off x="4589463" y="476250"/>
            <a:ext cx="2719387" cy="4824413"/>
            <a:chOff x="2890" y="300"/>
            <a:chExt cx="1713" cy="3039"/>
          </a:xfrm>
        </p:grpSpPr>
        <p:sp>
          <p:nvSpPr>
            <p:cNvPr id="116760" name="Rectangle 24"/>
            <p:cNvSpPr>
              <a:spLocks noChangeArrowheads="1"/>
            </p:cNvSpPr>
            <p:nvPr/>
          </p:nvSpPr>
          <p:spPr bwMode="auto">
            <a:xfrm>
              <a:off x="2925" y="300"/>
              <a:ext cx="1633" cy="3039"/>
            </a:xfrm>
            <a:prstGeom prst="rect">
              <a:avLst/>
            </a:prstGeom>
            <a:noFill/>
            <a:ln w="57150">
              <a:solidFill>
                <a:srgbClr val="FF0000"/>
              </a:solidFill>
              <a:miter lim="800000"/>
              <a:headEnd/>
              <a:tailEnd/>
            </a:ln>
            <a:effectLst/>
          </p:spPr>
          <p:txBody>
            <a:bodyPr wrap="none" anchor="ctr"/>
            <a:lstStyle/>
            <a:p>
              <a:endParaRPr lang="el-GR"/>
            </a:p>
          </p:txBody>
        </p:sp>
        <p:sp>
          <p:nvSpPr>
            <p:cNvPr id="116761" name="Text Box 25"/>
            <p:cNvSpPr txBox="1">
              <a:spLocks noChangeArrowheads="1"/>
            </p:cNvSpPr>
            <p:nvPr/>
          </p:nvSpPr>
          <p:spPr bwMode="auto">
            <a:xfrm>
              <a:off x="2890" y="403"/>
              <a:ext cx="1713" cy="231"/>
            </a:xfrm>
            <a:prstGeom prst="rect">
              <a:avLst/>
            </a:prstGeom>
            <a:noFill/>
            <a:ln w="9525">
              <a:noFill/>
              <a:miter lim="800000"/>
              <a:headEnd/>
              <a:tailEnd/>
            </a:ln>
            <a:effectLst/>
          </p:spPr>
          <p:txBody>
            <a:bodyPr wrap="none">
              <a:spAutoFit/>
            </a:bodyPr>
            <a:lstStyle/>
            <a:p>
              <a:r>
                <a:rPr lang="el-GR" b="1"/>
                <a:t>Αγγειακός παράγοντας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r>
              <a:rPr lang="en-US" smtClean="0"/>
              <a:t>VaD definition</a:t>
            </a:r>
            <a:endParaRPr lang="el-GR" smtClean="0"/>
          </a:p>
        </p:txBody>
      </p:sp>
      <p:sp>
        <p:nvSpPr>
          <p:cNvPr id="3" name="Θέση περιεχομένου 2"/>
          <p:cNvSpPr>
            <a:spLocks noGrp="1"/>
          </p:cNvSpPr>
          <p:nvPr>
            <p:ph idx="1"/>
          </p:nvPr>
        </p:nvSpPr>
        <p:spPr>
          <a:xfrm>
            <a:off x="688975" y="1916113"/>
            <a:ext cx="7772400" cy="4114800"/>
          </a:xfrm>
        </p:spPr>
        <p:txBody>
          <a:bodyPr>
            <a:normAutofit fontScale="92500" lnSpcReduction="10000"/>
          </a:bodyPr>
          <a:lstStyle/>
          <a:p>
            <a:pPr>
              <a:defRPr/>
            </a:pPr>
            <a:r>
              <a:rPr lang="en-US" sz="2400" dirty="0">
                <a:latin typeface="AdvTT5235d5a9"/>
              </a:rPr>
              <a:t>Vascular dementia (</a:t>
            </a:r>
            <a:r>
              <a:rPr lang="en-US" sz="2400" dirty="0" err="1">
                <a:latin typeface="AdvTT5235d5a9"/>
              </a:rPr>
              <a:t>VaD</a:t>
            </a:r>
            <a:r>
              <a:rPr lang="en-US" sz="2400" dirty="0">
                <a:latin typeface="AdvTT5235d5a9"/>
              </a:rPr>
              <a:t>) is de</a:t>
            </a:r>
            <a:r>
              <a:rPr lang="en-US" sz="2400" dirty="0">
                <a:latin typeface="AdvTT5235d5a9+fb"/>
              </a:rPr>
              <a:t>fi</a:t>
            </a:r>
            <a:r>
              <a:rPr lang="en-US" sz="2400" dirty="0">
                <a:latin typeface="AdvTT5235d5a9"/>
              </a:rPr>
              <a:t>ned as the loss </a:t>
            </a:r>
            <a:r>
              <a:rPr lang="en-US" sz="2400" dirty="0" smtClean="0">
                <a:latin typeface="AdvTT5235d5a9"/>
              </a:rPr>
              <a:t>of </a:t>
            </a:r>
            <a:r>
              <a:rPr lang="en-US" sz="2400" dirty="0">
                <a:latin typeface="AdvTT5235d5a9"/>
              </a:rPr>
              <a:t>cognitive </a:t>
            </a:r>
            <a:r>
              <a:rPr lang="en-US" sz="2400" dirty="0" smtClean="0">
                <a:latin typeface="AdvTT5235d5a9"/>
              </a:rPr>
              <a:t>function resulting </a:t>
            </a:r>
            <a:r>
              <a:rPr lang="en-US" sz="2400" dirty="0">
                <a:latin typeface="AdvTT5235d5a9"/>
              </a:rPr>
              <a:t>from </a:t>
            </a:r>
            <a:r>
              <a:rPr lang="en-US" sz="2400" dirty="0" smtClean="0">
                <a:latin typeface="AdvTT5235d5a9"/>
              </a:rPr>
              <a:t>(macro or micro) ischemic</a:t>
            </a:r>
            <a:r>
              <a:rPr lang="en-US" sz="2400" dirty="0">
                <a:latin typeface="AdvTT5235d5a9"/>
              </a:rPr>
              <a:t>, ischemic-hypoxic or hemorrhagic brain </a:t>
            </a:r>
            <a:r>
              <a:rPr lang="en-US" sz="2400" dirty="0" smtClean="0">
                <a:latin typeface="AdvTT5235d5a9"/>
              </a:rPr>
              <a:t>tissue  lesions </a:t>
            </a:r>
            <a:r>
              <a:rPr lang="en-US" sz="2400" dirty="0">
                <a:latin typeface="AdvTT5235d5a9"/>
              </a:rPr>
              <a:t>due to </a:t>
            </a:r>
            <a:r>
              <a:rPr lang="en-US" sz="2400" dirty="0" smtClean="0">
                <a:latin typeface="AdvTT5235d5a9"/>
              </a:rPr>
              <a:t>vascular </a:t>
            </a:r>
            <a:r>
              <a:rPr lang="en-US" sz="2400" dirty="0">
                <a:latin typeface="AdvTT5235d5a9"/>
              </a:rPr>
              <a:t>disease </a:t>
            </a:r>
            <a:r>
              <a:rPr lang="en-US" sz="2400" dirty="0" smtClean="0">
                <a:latin typeface="AdvTT5235d5a9"/>
              </a:rPr>
              <a:t>and vascular pathological changes </a:t>
            </a:r>
            <a:endParaRPr lang="en-US" sz="2400" dirty="0">
              <a:latin typeface="AdvTT5235d5a9"/>
            </a:endParaRPr>
          </a:p>
          <a:p>
            <a:pPr>
              <a:defRPr/>
            </a:pPr>
            <a:r>
              <a:rPr lang="en-US" sz="2400" dirty="0" err="1" smtClean="0">
                <a:latin typeface="AdvTT5235d5a9"/>
              </a:rPr>
              <a:t>VaD</a:t>
            </a:r>
            <a:r>
              <a:rPr lang="en-US" sz="2400" dirty="0" smtClean="0">
                <a:latin typeface="AdvTT5235d5a9"/>
              </a:rPr>
              <a:t> </a:t>
            </a:r>
            <a:r>
              <a:rPr lang="en-US" sz="2400" dirty="0">
                <a:latin typeface="AdvTT5235d5a9"/>
              </a:rPr>
              <a:t>affects </a:t>
            </a:r>
            <a:r>
              <a:rPr lang="en-US" sz="2400" dirty="0" smtClean="0">
                <a:latin typeface="AdvTT5235d5a9"/>
              </a:rPr>
              <a:t>2-3% individuals age &gt;65, the prevalence doubles every 5 years.</a:t>
            </a:r>
          </a:p>
          <a:p>
            <a:pPr>
              <a:defRPr/>
            </a:pPr>
            <a:r>
              <a:rPr lang="en-US" sz="2400" dirty="0" smtClean="0">
                <a:latin typeface="AdvTT5235d5a9"/>
              </a:rPr>
              <a:t>It </a:t>
            </a:r>
            <a:r>
              <a:rPr lang="en-US" sz="2400" dirty="0">
                <a:latin typeface="AdvTT5235d5a9"/>
              </a:rPr>
              <a:t>is </a:t>
            </a:r>
            <a:r>
              <a:rPr lang="en-US" sz="2400" dirty="0" smtClean="0">
                <a:latin typeface="AdvTT5235d5a9"/>
              </a:rPr>
              <a:t>believed that </a:t>
            </a:r>
            <a:r>
              <a:rPr lang="en-US" sz="2400" dirty="0" err="1">
                <a:latin typeface="AdvTT5235d5a9"/>
              </a:rPr>
              <a:t>VaD</a:t>
            </a:r>
            <a:r>
              <a:rPr lang="en-US" sz="2400" dirty="0">
                <a:latin typeface="AdvTT5235d5a9"/>
              </a:rPr>
              <a:t> is a clinical and pathological entity that is distinct </a:t>
            </a:r>
            <a:r>
              <a:rPr lang="en-US" sz="2400" dirty="0" smtClean="0">
                <a:latin typeface="AdvTT5235d5a9"/>
              </a:rPr>
              <a:t>from Alzheimer's </a:t>
            </a:r>
            <a:r>
              <a:rPr lang="en-US" sz="2400" dirty="0">
                <a:latin typeface="AdvTT5235d5a9"/>
              </a:rPr>
              <a:t>dementia (AD</a:t>
            </a:r>
            <a:r>
              <a:rPr lang="en-US" sz="2400" dirty="0" smtClean="0">
                <a:latin typeface="AdvTT5235d5a9"/>
              </a:rPr>
              <a:t>), </a:t>
            </a:r>
            <a:r>
              <a:rPr lang="en-US" sz="2400" dirty="0">
                <a:latin typeface="AdvTT5235d5a9"/>
              </a:rPr>
              <a:t>although </a:t>
            </a:r>
            <a:r>
              <a:rPr lang="en-US" sz="2400" dirty="0" smtClean="0">
                <a:latin typeface="AdvTT5235d5a9"/>
              </a:rPr>
              <a:t>vascular pathology </a:t>
            </a:r>
            <a:r>
              <a:rPr lang="en-US" sz="2400" dirty="0">
                <a:latin typeface="AdvTT5235d5a9"/>
              </a:rPr>
              <a:t>may be present in </a:t>
            </a:r>
            <a:r>
              <a:rPr lang="en-US" sz="2400" dirty="0" smtClean="0">
                <a:latin typeface="AdvTT5235d5a9"/>
              </a:rPr>
              <a:t>both</a:t>
            </a:r>
          </a:p>
          <a:p>
            <a:pPr marL="0" indent="0">
              <a:buFontTx/>
              <a:buNone/>
              <a:defRPr/>
            </a:pPr>
            <a:r>
              <a:rPr lang="en-US" sz="2400" dirty="0">
                <a:latin typeface="AdvTT5235d5a9"/>
              </a:rPr>
              <a:t> </a:t>
            </a:r>
            <a:r>
              <a:rPr lang="en-US" sz="2400" dirty="0" smtClean="0">
                <a:latin typeface="AdvTT5235d5a9"/>
              </a:rPr>
              <a:t>                      </a:t>
            </a:r>
          </a:p>
          <a:p>
            <a:pPr marL="0" indent="0">
              <a:buFontTx/>
              <a:buNone/>
              <a:defRPr/>
            </a:pPr>
            <a:r>
              <a:rPr lang="en-US" sz="2400" dirty="0">
                <a:latin typeface="AdvTT5235d5a9"/>
              </a:rPr>
              <a:t> </a:t>
            </a:r>
            <a:r>
              <a:rPr lang="en-US" sz="2400" dirty="0" smtClean="0">
                <a:latin typeface="AdvTT5235d5a9"/>
              </a:rPr>
              <a:t>                         </a:t>
            </a:r>
            <a:r>
              <a:rPr lang="en-US" sz="1800" dirty="0" smtClean="0">
                <a:latin typeface="AdvTT5235d5a9"/>
              </a:rPr>
              <a:t>Roman</a:t>
            </a:r>
            <a:r>
              <a:rPr lang="en-US" sz="1800" dirty="0">
                <a:latin typeface="AdvTT5235d5a9"/>
              </a:rPr>
              <a:t>, 2002; Seitz et al., </a:t>
            </a:r>
            <a:r>
              <a:rPr lang="en-US" sz="1800" dirty="0" smtClean="0">
                <a:latin typeface="AdvTT5235d5a9"/>
              </a:rPr>
              <a:t>2011</a:t>
            </a:r>
            <a:r>
              <a:rPr lang="en-US" sz="1800" dirty="0">
                <a:latin typeface="Arial" pitchFamily="34" charset="0"/>
                <a:cs typeface="Arial" pitchFamily="34" charset="0"/>
              </a:rPr>
              <a:t> </a:t>
            </a:r>
            <a:r>
              <a:rPr lang="en-US" sz="1800" dirty="0" err="1">
                <a:latin typeface="Arial" pitchFamily="34" charset="0"/>
                <a:cs typeface="Arial" pitchFamily="34" charset="0"/>
              </a:rPr>
              <a:t>Gorelick</a:t>
            </a:r>
            <a:r>
              <a:rPr lang="en-US" sz="1800" dirty="0">
                <a:latin typeface="Arial" pitchFamily="34" charset="0"/>
                <a:cs typeface="Arial" pitchFamily="34" charset="0"/>
              </a:rPr>
              <a:t> et al., 2011</a:t>
            </a:r>
            <a:r>
              <a:rPr lang="en-US" sz="1800" dirty="0" smtClean="0">
                <a:latin typeface="AdvTT5235d5a9"/>
              </a:rPr>
              <a:t> </a:t>
            </a:r>
            <a:endParaRPr lang="en-US" sz="1800" dirty="0">
              <a:latin typeface="AdvTT5235d5a9"/>
            </a:endParaRPr>
          </a:p>
          <a:p>
            <a:pPr marL="0" indent="0">
              <a:buFontTx/>
              <a:buNone/>
              <a:defRPr/>
            </a:pPr>
            <a:endParaRPr lang="el-GR" sz="1800" dirty="0"/>
          </a:p>
        </p:txBody>
      </p:sp>
      <p:sp>
        <p:nvSpPr>
          <p:cNvPr id="24580" name="Line 5"/>
          <p:cNvSpPr>
            <a:spLocks noChangeShapeType="1"/>
          </p:cNvSpPr>
          <p:nvPr/>
        </p:nvSpPr>
        <p:spPr bwMode="auto">
          <a:xfrm>
            <a:off x="539750" y="1628775"/>
            <a:ext cx="7921625" cy="0"/>
          </a:xfrm>
          <a:prstGeom prst="line">
            <a:avLst/>
          </a:prstGeom>
          <a:noFill/>
          <a:ln w="9525">
            <a:solidFill>
              <a:srgbClr val="FF0000"/>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duotone>
              <a:prstClr val="black"/>
              <a:schemeClr val="accent4">
                <a:tint val="45000"/>
                <a:satMod val="400000"/>
              </a:schemeClr>
            </a:duotone>
            <a:lum bright="13000" contrast="58000"/>
          </a:blip>
          <a:stretch>
            <a:fillRect/>
          </a:stretch>
        </p:blipFill>
        <p:spPr bwMode="auto">
          <a:xfrm>
            <a:off x="1000100" y="500042"/>
            <a:ext cx="6943725" cy="5172075"/>
          </a:xfrm>
          <a:prstGeom prst="rect">
            <a:avLst/>
          </a:prstGeom>
          <a:solidFill>
            <a:schemeClr val="accent1"/>
          </a:solid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128713" y="857250"/>
            <a:ext cx="6886575"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14290"/>
            <a:ext cx="9144000" cy="785818"/>
          </a:xfrm>
        </p:spPr>
        <p:txBody>
          <a:bodyPr>
            <a:normAutofit/>
          </a:bodyPr>
          <a:lstStyle/>
          <a:p>
            <a:pPr algn="l"/>
            <a:r>
              <a:rPr lang="en-US" sz="3000" dirty="0">
                <a:solidFill>
                  <a:srgbClr val="FFFF00"/>
                </a:solidFill>
                <a:latin typeface="Comic Sans MS" pitchFamily="66" charset="0"/>
              </a:rPr>
              <a:t>Changing Views about Dementia through the Years</a:t>
            </a:r>
            <a:endParaRPr lang="el-GR" sz="3000" dirty="0">
              <a:solidFill>
                <a:srgbClr val="FFFF00"/>
              </a:solidFill>
              <a:latin typeface="Comic Sans MS" pitchFamily="66" charset="0"/>
            </a:endParaRPr>
          </a:p>
        </p:txBody>
      </p:sp>
      <p:pic>
        <p:nvPicPr>
          <p:cNvPr id="1026" name="Picture 2"/>
          <p:cNvPicPr>
            <a:picLocks noChangeAspect="1" noChangeArrowheads="1"/>
          </p:cNvPicPr>
          <p:nvPr/>
        </p:nvPicPr>
        <p:blipFill>
          <a:blip r:embed="rId2"/>
          <a:srcRect/>
          <a:stretch>
            <a:fillRect/>
          </a:stretch>
        </p:blipFill>
        <p:spPr bwMode="auto">
          <a:xfrm>
            <a:off x="571472" y="1071546"/>
            <a:ext cx="8067675" cy="553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1042988" y="819150"/>
            <a:ext cx="7058025" cy="521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1138238" y="847725"/>
            <a:ext cx="6867525" cy="516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1128713" y="847725"/>
            <a:ext cx="6886575" cy="516255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090613" y="914400"/>
            <a:ext cx="6962775" cy="50292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076325" y="819150"/>
            <a:ext cx="6991350" cy="52197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104900" y="819150"/>
            <a:ext cx="6934200" cy="52197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1109663" y="842963"/>
            <a:ext cx="6924675" cy="5172075"/>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090613" y="895350"/>
            <a:ext cx="6962775" cy="50673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1090613" y="852488"/>
            <a:ext cx="6962775" cy="515302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109663" y="838200"/>
            <a:ext cx="6924675"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858280" cy="1143000"/>
          </a:xfrm>
        </p:spPr>
        <p:txBody>
          <a:bodyPr>
            <a:noAutofit/>
          </a:bodyPr>
          <a:lstStyle/>
          <a:p>
            <a:r>
              <a:rPr lang="en-US" sz="3000" dirty="0">
                <a:solidFill>
                  <a:srgbClr val="FFFF00"/>
                </a:solidFill>
                <a:latin typeface="Comic Sans MS" pitchFamily="66" charset="0"/>
              </a:rPr>
              <a:t>Evolution of the Concept of Cognitive Impairment </a:t>
            </a:r>
            <a:r>
              <a:rPr lang="en-US" sz="3000" dirty="0" smtClean="0">
                <a:solidFill>
                  <a:srgbClr val="FFFF00"/>
                </a:solidFill>
                <a:latin typeface="Comic Sans MS" pitchFamily="66" charset="0"/>
              </a:rPr>
              <a:t>on</a:t>
            </a:r>
            <a:r>
              <a:rPr lang="el-GR" sz="3000" dirty="0" smtClean="0">
                <a:solidFill>
                  <a:srgbClr val="FFFF00"/>
                </a:solidFill>
                <a:latin typeface="Comic Sans MS" pitchFamily="66" charset="0"/>
              </a:rPr>
              <a:t> </a:t>
            </a:r>
            <a:r>
              <a:rPr lang="en-GB" sz="3000" dirty="0" smtClean="0">
                <a:solidFill>
                  <a:srgbClr val="FFFF00"/>
                </a:solidFill>
                <a:latin typeface="Comic Sans MS" pitchFamily="66" charset="0"/>
              </a:rPr>
              <a:t>Vascular </a:t>
            </a:r>
            <a:r>
              <a:rPr lang="en-GB" sz="3000" dirty="0">
                <a:solidFill>
                  <a:srgbClr val="FFFF00"/>
                </a:solidFill>
                <a:latin typeface="Comic Sans MS" pitchFamily="66" charset="0"/>
              </a:rPr>
              <a:t>Bases</a:t>
            </a:r>
            <a:endParaRPr lang="el-GR" sz="3000" dirty="0">
              <a:solidFill>
                <a:srgbClr val="FFFF00"/>
              </a:solidFill>
              <a:latin typeface="Comic Sans MS" pitchFamily="66" charset="0"/>
            </a:endParaRPr>
          </a:p>
        </p:txBody>
      </p:sp>
      <p:pic>
        <p:nvPicPr>
          <p:cNvPr id="2050" name="Picture 2"/>
          <p:cNvPicPr>
            <a:picLocks noChangeAspect="1" noChangeArrowheads="1"/>
          </p:cNvPicPr>
          <p:nvPr/>
        </p:nvPicPr>
        <p:blipFill>
          <a:blip r:embed="rId2"/>
          <a:srcRect/>
          <a:stretch>
            <a:fillRect/>
          </a:stretch>
        </p:blipFill>
        <p:spPr bwMode="auto">
          <a:xfrm>
            <a:off x="428596" y="2500306"/>
            <a:ext cx="8499721"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1252538" y="923925"/>
            <a:ext cx="6638925" cy="501015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1123950" y="857250"/>
            <a:ext cx="6896100" cy="51435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1128713" y="866775"/>
            <a:ext cx="6886575" cy="512445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572560" cy="1143000"/>
          </a:xfrm>
        </p:spPr>
        <p:txBody>
          <a:bodyPr>
            <a:normAutofit/>
          </a:bodyPr>
          <a:lstStyle/>
          <a:p>
            <a:r>
              <a:rPr lang="en-US" sz="3200" dirty="0" smtClean="0">
                <a:solidFill>
                  <a:srgbClr val="FFFF00"/>
                </a:solidFill>
                <a:latin typeface="Comic Sans MS" pitchFamily="66" charset="0"/>
              </a:rPr>
              <a:t>Estimate of numbers of people living with</a:t>
            </a:r>
            <a:r>
              <a:rPr lang="el-GR" sz="3200" dirty="0" smtClean="0">
                <a:solidFill>
                  <a:srgbClr val="FFFF00"/>
                </a:solidFill>
                <a:latin typeface="Comic Sans MS" pitchFamily="66" charset="0"/>
              </a:rPr>
              <a:t> </a:t>
            </a:r>
            <a:r>
              <a:rPr lang="en-US" sz="3200" dirty="0" smtClean="0">
                <a:solidFill>
                  <a:srgbClr val="FFFF00"/>
                </a:solidFill>
                <a:latin typeface="Comic Sans MS" pitchFamily="66" charset="0"/>
              </a:rPr>
              <a:t>dementia</a:t>
            </a:r>
            <a:r>
              <a:rPr lang="el-GR" sz="3200" dirty="0" smtClean="0">
                <a:solidFill>
                  <a:srgbClr val="FFFF00"/>
                </a:solidFill>
                <a:latin typeface="Comic Sans MS" pitchFamily="66" charset="0"/>
              </a:rPr>
              <a:t> </a:t>
            </a:r>
            <a:r>
              <a:rPr lang="en-GB" sz="3200" dirty="0" smtClean="0">
                <a:solidFill>
                  <a:srgbClr val="FFFF00"/>
                </a:solidFill>
                <a:latin typeface="Comic Sans MS" pitchFamily="66" charset="0"/>
              </a:rPr>
              <a:t>worldwide</a:t>
            </a:r>
            <a:endParaRPr lang="el-GR" sz="3200" dirty="0">
              <a:solidFill>
                <a:srgbClr val="FFFF00"/>
              </a:solidFill>
              <a:latin typeface="Comic Sans MS" pitchFamily="66" charset="0"/>
            </a:endParaRPr>
          </a:p>
        </p:txBody>
      </p:sp>
      <p:pic>
        <p:nvPicPr>
          <p:cNvPr id="11266" name="Picture 2"/>
          <p:cNvPicPr>
            <a:picLocks noChangeAspect="1" noChangeArrowheads="1"/>
          </p:cNvPicPr>
          <p:nvPr/>
        </p:nvPicPr>
        <p:blipFill>
          <a:blip r:embed="rId2"/>
          <a:srcRect/>
          <a:stretch>
            <a:fillRect/>
          </a:stretch>
        </p:blipFill>
        <p:spPr bwMode="auto">
          <a:xfrm>
            <a:off x="1071538" y="1609725"/>
            <a:ext cx="7191375" cy="49625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76996"/>
          </a:xfrm>
        </p:spPr>
        <p:txBody>
          <a:bodyPr/>
          <a:lstStyle/>
          <a:p>
            <a:pPr algn="l" fontAlgn="auto">
              <a:spcAft>
                <a:spcPts val="0"/>
              </a:spcAft>
              <a:buFont typeface="Wingdings" pitchFamily="2" charset="2"/>
              <a:buChar char="ü"/>
              <a:defRPr/>
            </a:pPr>
            <a:r>
              <a:rPr lang="el-GR" sz="2000" dirty="0" smtClean="0">
                <a:latin typeface="Comic Sans MS" pitchFamily="66" charset="0"/>
              </a:rPr>
              <a:t>Οι περισσότερο ηλικιωμένοι με χρόνια άνοια έχουν νόσο </a:t>
            </a:r>
            <a:r>
              <a:rPr lang="en-GB" sz="2000" dirty="0" smtClean="0">
                <a:latin typeface="Comic Sans MS" pitchFamily="66" charset="0"/>
              </a:rPr>
              <a:t>Alzheimer </a:t>
            </a:r>
            <a:r>
              <a:rPr lang="el-GR" sz="2000" dirty="0" smtClean="0">
                <a:latin typeface="Comic Sans MS" pitchFamily="66" charset="0"/>
              </a:rPr>
              <a:t> σε ποσοστό περίπου 60-80%</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Οι αγγειακές άνοιες υπολογίζονται στο 10-20%</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Η επίπτωση της αγγειακής άνοιας είναι σχετικά υψηλότερη σε μαύρους, σε υπερτασικούς και σε ασθενείς με σακχαρώδη διαβήτη</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endParaRPr lang="el-GR" sz="1600"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5991244"/>
          </a:xfrm>
        </p:spPr>
        <p:txBody>
          <a:bodyPr/>
          <a:lstStyle/>
          <a:p>
            <a:pPr algn="ctr" fontAlgn="auto">
              <a:spcAft>
                <a:spcPts val="0"/>
              </a:spcAft>
              <a:defRPr/>
            </a:pPr>
            <a:r>
              <a:rPr lang="el-GR" sz="2000" dirty="0" smtClean="0">
                <a:latin typeface="Comic Sans MS" pitchFamily="66" charset="0"/>
              </a:rPr>
              <a:t>Οι άνοιες που σχετίζονται με το αλκοόλ, οι ανεπιθύμητες ενέργειες φαρμάκων, η κατάθλιψη και άλλες νόσοι του κεντρικού νευρικού συστήματος είναι υπεύθυνες για τις υπόλοιπες χρόνιες άνοιες</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Λιγότερο συχνές διαταραχές όπως η προϊούσα </a:t>
            </a:r>
            <a:r>
              <a:rPr lang="el-GR" sz="2000" dirty="0" err="1" smtClean="0">
                <a:latin typeface="Comic Sans MS" pitchFamily="66" charset="0"/>
              </a:rPr>
              <a:t>υπερπυρηνική</a:t>
            </a:r>
            <a:r>
              <a:rPr lang="el-GR" sz="2000" dirty="0" smtClean="0">
                <a:latin typeface="Comic Sans MS" pitchFamily="66" charset="0"/>
              </a:rPr>
              <a:t> παράλυση (</a:t>
            </a:r>
            <a:r>
              <a:rPr lang="en-GB" sz="2000" dirty="0" smtClean="0">
                <a:latin typeface="Comic Sans MS" pitchFamily="66" charset="0"/>
              </a:rPr>
              <a:t>PSP) </a:t>
            </a:r>
            <a:r>
              <a:rPr lang="el-GR" sz="2000" dirty="0" smtClean="0">
                <a:latin typeface="Comic Sans MS" pitchFamily="66" charset="0"/>
              </a:rPr>
              <a:t>μπορεί επίσης να συνοδεύονται από άνοια</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Οι μη </a:t>
            </a:r>
            <a:r>
              <a:rPr lang="el-GR" sz="2000" dirty="0" err="1" smtClean="0">
                <a:latin typeface="Comic Sans MS" pitchFamily="66" charset="0"/>
              </a:rPr>
              <a:t>νευροεκφυλιστικές</a:t>
            </a:r>
            <a:r>
              <a:rPr lang="el-GR" sz="2000" dirty="0" smtClean="0">
                <a:latin typeface="Comic Sans MS" pitchFamily="66" charset="0"/>
              </a:rPr>
              <a:t> άνοιες μπορεί να είναι αναστρέψιμες αν μπορεί να </a:t>
            </a:r>
            <a:r>
              <a:rPr lang="el-GR" sz="2000" dirty="0" err="1" smtClean="0">
                <a:latin typeface="Comic Sans MS" pitchFamily="66" charset="0"/>
              </a:rPr>
              <a:t>ταυτοποιηθεί</a:t>
            </a:r>
            <a:r>
              <a:rPr lang="el-GR" sz="2000" dirty="0" smtClean="0">
                <a:latin typeface="Comic Sans MS" pitchFamily="66" charset="0"/>
              </a:rPr>
              <a:t> η υποκείμενη αιτία και να θεραπευτεί καταλλήλως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 </a:t>
            </a:r>
            <a:r>
              <a:rPr sz="2000" smtClean="0">
                <a:latin typeface="Comic Sans MS" pitchFamily="66" charset="0"/>
                <a:hlinkClick r:id="rId3"/>
              </a:rPr>
              <a:t>Clarfield, AM. The reversible dementias: Do they reverse? Ann Intern Med 1988; 109:476</a:t>
            </a:r>
            <a:r>
              <a:rPr sz="1100" smtClean="0">
                <a:hlinkClick r:id="rId3"/>
              </a:rPr>
              <a:t>.</a:t>
            </a:r>
            <a:r>
              <a:rPr sz="1100" smtClean="0"/>
              <a:t> </a:t>
            </a:r>
            <a:endParaRPr lang="el-GR" sz="1100" dirty="0">
              <a:solidFill>
                <a:srgbClr val="00206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6919914"/>
          </a:xfrm>
        </p:spPr>
        <p:txBody>
          <a:bodyPr>
            <a:normAutofit fontScale="90000"/>
          </a:bodyPr>
          <a:lstStyle/>
          <a:p>
            <a:pPr algn="ctr" fontAlgn="auto">
              <a:spcAft>
                <a:spcPts val="0"/>
              </a:spcAft>
              <a:defRPr/>
            </a:pPr>
            <a:r>
              <a:rPr lang="el-GR" sz="2000" dirty="0" smtClean="0">
                <a:latin typeface="Comic Sans MS" pitchFamily="66" charset="0"/>
              </a:rPr>
              <a:t>Ακολούθησαν μελέτες που έδειξαν ότι τα τυπικά </a:t>
            </a:r>
            <a:r>
              <a:rPr lang="el-GR" sz="2000" dirty="0" err="1" smtClean="0">
                <a:latin typeface="Comic Sans MS" pitchFamily="66" charset="0"/>
              </a:rPr>
              <a:t>παθολογοανατομικά</a:t>
            </a:r>
            <a:r>
              <a:rPr lang="el-GR" sz="2000" dirty="0" smtClean="0">
                <a:latin typeface="Comic Sans MS" pitchFamily="66" charset="0"/>
              </a:rPr>
              <a:t> ευρήματα της </a:t>
            </a:r>
            <a:r>
              <a:rPr lang="en-GB" sz="2000" dirty="0" smtClean="0">
                <a:latin typeface="Comic Sans MS" pitchFamily="66" charset="0"/>
              </a:rPr>
              <a:t>AD </a:t>
            </a:r>
            <a:r>
              <a:rPr lang="el-GR" sz="2000" dirty="0" smtClean="0">
                <a:latin typeface="Comic Sans MS" pitchFamily="66" charset="0"/>
              </a:rPr>
              <a:t>ήταν πολύ περισσότερο συχνά στους εγκεφάλους </a:t>
            </a:r>
            <a:r>
              <a:rPr lang="el-GR" sz="2000" dirty="0" err="1" smtClean="0">
                <a:latin typeface="Comic Sans MS" pitchFamily="66" charset="0"/>
              </a:rPr>
              <a:t>ανοϊκών</a:t>
            </a:r>
            <a:r>
              <a:rPr lang="el-GR" sz="2000" dirty="0" smtClean="0">
                <a:latin typeface="Comic Sans MS" pitchFamily="66" charset="0"/>
              </a:rPr>
              <a:t> ηλικιωμένων </a:t>
            </a:r>
            <a:r>
              <a:rPr lang="el-GR" sz="2000" dirty="0" err="1" smtClean="0">
                <a:latin typeface="Comic Sans MS" pitchFamily="66" charset="0"/>
              </a:rPr>
              <a:t>απ΄</a:t>
            </a:r>
            <a:r>
              <a:rPr lang="el-GR" sz="2000" dirty="0" smtClean="0">
                <a:latin typeface="Comic Sans MS" pitchFamily="66" charset="0"/>
              </a:rPr>
              <a:t> όσο πριν πιστεύονταν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Με τη συνδρομή των νεότερων </a:t>
            </a:r>
            <a:r>
              <a:rPr lang="el-GR" sz="2000" dirty="0" err="1" smtClean="0">
                <a:latin typeface="Comic Sans MS" pitchFamily="66" charset="0"/>
              </a:rPr>
              <a:t>νευροαπεικονιστικών</a:t>
            </a:r>
            <a:r>
              <a:rPr lang="el-GR" sz="2000" dirty="0" smtClean="0">
                <a:latin typeface="Comic Sans MS" pitchFamily="66" charset="0"/>
              </a:rPr>
              <a:t> μεθόδων στα τέλη του 20</a:t>
            </a:r>
            <a:r>
              <a:rPr lang="el-GR" sz="2000" baseline="30000" dirty="0" smtClean="0">
                <a:latin typeface="Comic Sans MS" pitchFamily="66" charset="0"/>
              </a:rPr>
              <a:t>ου</a:t>
            </a:r>
            <a:r>
              <a:rPr lang="el-GR" sz="2000" dirty="0" smtClean="0">
                <a:latin typeface="Comic Sans MS" pitchFamily="66" charset="0"/>
              </a:rPr>
              <a:t> αιώνα  (</a:t>
            </a:r>
            <a:r>
              <a:rPr lang="en-GB" sz="2000" dirty="0" smtClean="0">
                <a:latin typeface="Comic Sans MS" pitchFamily="66" charset="0"/>
              </a:rPr>
              <a:t>CT</a:t>
            </a:r>
            <a:r>
              <a:rPr lang="el-GR" sz="2000" dirty="0" smtClean="0">
                <a:latin typeface="Comic Sans MS" pitchFamily="66" charset="0"/>
              </a:rPr>
              <a:t>,</a:t>
            </a:r>
            <a:r>
              <a:rPr lang="en-GB" sz="2000" dirty="0" smtClean="0">
                <a:latin typeface="Comic Sans MS" pitchFamily="66" charset="0"/>
              </a:rPr>
              <a:t> MRI) </a:t>
            </a:r>
            <a:r>
              <a:rPr lang="el-GR" sz="2000" dirty="0" smtClean="0">
                <a:latin typeface="Comic Sans MS" pitchFamily="66" charset="0"/>
              </a:rPr>
              <a:t>επανεκτιμήθηκε ο ρόλος της χρόνιας ισχαιμικής βλάβης και επανήλθε το ενδιαφέρον για το ρόλο της αγγειακής νόσου του εγκεφάλου και τις επιπτώσεις της στα </a:t>
            </a:r>
            <a:r>
              <a:rPr lang="el-GR" sz="2000" dirty="0" err="1" smtClean="0">
                <a:latin typeface="Comic Sans MS" pitchFamily="66" charset="0"/>
              </a:rPr>
              <a:t>γνωσιακά</a:t>
            </a:r>
            <a:r>
              <a:rPr lang="el-GR" sz="2000" dirty="0" smtClean="0">
                <a:latin typeface="Comic Sans MS" pitchFamily="66" charset="0"/>
              </a:rPr>
              <a:t> ελλείμματα </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Δεν υπάρχει πάντως κανένα </a:t>
            </a:r>
            <a:r>
              <a:rPr lang="el-GR" sz="2000" dirty="0" err="1" smtClean="0">
                <a:latin typeface="Comic Sans MS" pitchFamily="66" charset="0"/>
              </a:rPr>
              <a:t>παθολογοανατομικό</a:t>
            </a:r>
            <a:r>
              <a:rPr lang="el-GR" sz="2000" dirty="0" smtClean="0">
                <a:latin typeface="Comic Sans MS" pitchFamily="66" charset="0"/>
              </a:rPr>
              <a:t> κριτήριο για τη διάγνωση της </a:t>
            </a:r>
            <a:r>
              <a:rPr lang="en-GB" sz="2000" dirty="0" err="1" smtClean="0">
                <a:latin typeface="Comic Sans MS" pitchFamily="66" charset="0"/>
              </a:rPr>
              <a:t>VaD</a:t>
            </a:r>
            <a:r>
              <a:rPr lang="el-GR" sz="2000" dirty="0" smtClean="0">
                <a:latin typeface="Comic Sans MS" pitchFamily="66" charset="0"/>
              </a:rPr>
              <a:t>, όπως υπάρχουν για την </a:t>
            </a:r>
            <a:r>
              <a:rPr lang="en-GB" sz="2000" dirty="0" smtClean="0">
                <a:latin typeface="Comic Sans MS" pitchFamily="66" charset="0"/>
              </a:rPr>
              <a:t>AD. </a:t>
            </a:r>
            <a:r>
              <a:rPr lang="el-GR" sz="2000" dirty="0" smtClean="0">
                <a:latin typeface="Comic Sans MS" pitchFamily="66" charset="0"/>
              </a:rPr>
              <a:t>Υπάρχει ένας αριθμός κλινικών κριτηρίων  φτωχής αξίας τα οποία δεν εφαρμόζονται με συνέπεια</a:t>
            </a:r>
            <a:br>
              <a:rPr lang="el-GR"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Ακόμη και η κλασσική ορολογία χρήζει αποσαφηνίσεων. Μερικοί συγγραφείς εξακολουθούν να χρησιμοποιούν τον όρο «νόσος </a:t>
            </a:r>
            <a:r>
              <a:rPr lang="en-GB" sz="2000" dirty="0" smtClean="0">
                <a:latin typeface="Comic Sans MS" pitchFamily="66" charset="0"/>
              </a:rPr>
              <a:t>Binswanger</a:t>
            </a:r>
            <a:r>
              <a:rPr lang="el-GR" sz="2000" dirty="0" smtClean="0">
                <a:latin typeface="Comic Sans MS" pitchFamily="66" charset="0"/>
              </a:rPr>
              <a:t>»</a:t>
            </a:r>
            <a:r>
              <a:rPr lang="en-GB" sz="2000" dirty="0" smtClean="0">
                <a:latin typeface="Comic Sans MS" pitchFamily="66" charset="0"/>
              </a:rPr>
              <a:t> </a:t>
            </a:r>
            <a:r>
              <a:rPr lang="el-GR" sz="2000" dirty="0" smtClean="0">
                <a:latin typeface="Comic Sans MS" pitchFamily="66" charset="0"/>
              </a:rPr>
              <a:t>για την </a:t>
            </a:r>
            <a:r>
              <a:rPr lang="en-GB" sz="2000" dirty="0" err="1" smtClean="0">
                <a:latin typeface="Comic Sans MS" pitchFamily="66" charset="0"/>
              </a:rPr>
              <a:t>VaD</a:t>
            </a:r>
            <a:r>
              <a:rPr lang="en-GB" sz="2000" dirty="0" smtClean="0">
                <a:latin typeface="Comic Sans MS" pitchFamily="66" charset="0"/>
              </a:rPr>
              <a:t> </a:t>
            </a:r>
            <a:r>
              <a:rPr lang="el-GR" sz="2000" dirty="0" smtClean="0">
                <a:latin typeface="Comic Sans MS" pitchFamily="66" charset="0"/>
              </a:rPr>
              <a:t>που χαρακτηρίζεται από σοβαρή βλάβη της λευκής ουσίας σε χρόνιους υπερτασικούς ασθενείς, παρόλο που είναι άγνωστος ο όγκος της λευκής ουσίας που πρέπει να καταστραφεί  για να προκληθεί </a:t>
            </a:r>
            <a:r>
              <a:rPr lang="en-GB" sz="2000" dirty="0" err="1" smtClean="0">
                <a:latin typeface="Comic Sans MS" pitchFamily="66" charset="0"/>
              </a:rPr>
              <a:t>VaD</a:t>
            </a:r>
            <a:r>
              <a:rPr lang="en-GB" sz="2000" dirty="0" smtClean="0">
                <a:latin typeface="Comic Sans MS" pitchFamily="66" charset="0"/>
              </a:rPr>
              <a:t> </a:t>
            </a:r>
            <a:r>
              <a:rPr lang="el-GR" sz="2000" dirty="0" smtClean="0">
                <a:latin typeface="Comic Sans MS" pitchFamily="66" charset="0"/>
              </a:rPr>
              <a:t>ενώ δεν υπάρχουν και διαγνωστικά κριτήρια γι αυτή την οντότητα</a:t>
            </a:r>
            <a:br>
              <a:rPr lang="el-GR" sz="2000" dirty="0" smtClean="0">
                <a:latin typeface="Comic Sans MS" pitchFamily="66" charset="0"/>
              </a:rPr>
            </a:br>
            <a:r>
              <a:rPr lang="en-GB" sz="1200" dirty="0" smtClean="0">
                <a:solidFill>
                  <a:srgbClr val="7030A0"/>
                </a:solidFill>
              </a:rPr>
              <a:t/>
            </a:r>
            <a:br>
              <a:rPr lang="en-GB" sz="1200" dirty="0" smtClean="0">
                <a:solidFill>
                  <a:srgbClr val="7030A0"/>
                </a:solidFill>
              </a:rPr>
            </a:br>
            <a:r>
              <a:rPr lang="el-GR" sz="2000" dirty="0" smtClean="0">
                <a:solidFill>
                  <a:srgbClr val="002060"/>
                </a:solidFill>
              </a:rPr>
              <a:t/>
            </a:r>
            <a:br>
              <a:rPr lang="el-GR" sz="2000" dirty="0" smtClean="0">
                <a:solidFill>
                  <a:srgbClr val="002060"/>
                </a:solidFill>
              </a:rPr>
            </a:br>
            <a:r>
              <a:rPr lang="el-GR" sz="2000" dirty="0" smtClean="0">
                <a:solidFill>
                  <a:srgbClr val="002060"/>
                </a:solidFill>
              </a:rPr>
              <a:t/>
            </a:r>
            <a:br>
              <a:rPr lang="el-GR" sz="2000" dirty="0" smtClean="0">
                <a:solidFill>
                  <a:srgbClr val="002060"/>
                </a:solidFill>
              </a:rPr>
            </a:br>
            <a:r>
              <a:rPr lang="el-GR" sz="2000" dirty="0" smtClean="0">
                <a:solidFill>
                  <a:srgbClr val="002060"/>
                </a:solidFill>
              </a:rPr>
              <a:t> </a:t>
            </a:r>
            <a:endParaRPr lang="el-GR" sz="2000" dirty="0">
              <a:solidFill>
                <a:srgbClr val="00206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919146"/>
          </a:xfrm>
        </p:spPr>
        <p:txBody>
          <a:bodyPr>
            <a:normAutofit/>
          </a:bodyPr>
          <a:lstStyle/>
          <a:p>
            <a:pPr algn="ctr" fontAlgn="auto">
              <a:spcAft>
                <a:spcPts val="0"/>
              </a:spcAft>
              <a:defRPr/>
            </a:pPr>
            <a:r>
              <a:rPr lang="el-GR" sz="3600" dirty="0" smtClean="0">
                <a:solidFill>
                  <a:srgbClr val="FFFF00"/>
                </a:solidFill>
                <a:latin typeface="Comic Sans MS" pitchFamily="66" charset="0"/>
              </a:rPr>
              <a:t>Επιδημιολογία</a:t>
            </a:r>
            <a:endParaRPr lang="el-GR" sz="3600" dirty="0">
              <a:solidFill>
                <a:srgbClr val="FFFF00"/>
              </a:solidFill>
              <a:latin typeface="Comic Sans MS" pitchFamily="66" charset="0"/>
            </a:endParaRPr>
          </a:p>
        </p:txBody>
      </p:sp>
      <p:sp>
        <p:nvSpPr>
          <p:cNvPr id="2" name="1 - Θέση περιεχομένου"/>
          <p:cNvSpPr>
            <a:spLocks noGrp="1"/>
          </p:cNvSpPr>
          <p:nvPr>
            <p:ph idx="1"/>
          </p:nvPr>
        </p:nvSpPr>
        <p:spPr>
          <a:xfrm>
            <a:off x="457200" y="1143000"/>
            <a:ext cx="8229600" cy="5715000"/>
          </a:xfrm>
        </p:spPr>
        <p:txBody>
          <a:bodyPr>
            <a:normAutofit/>
          </a:bodyPr>
          <a:lstStyle/>
          <a:p>
            <a:pPr marL="274320" indent="-274320" fontAlgn="auto">
              <a:spcAft>
                <a:spcPts val="0"/>
              </a:spcAft>
              <a:buFont typeface="Wingdings 2"/>
              <a:buChar char=""/>
              <a:defRPr/>
            </a:pPr>
            <a:r>
              <a:rPr lang="el-GR" sz="2200" dirty="0" smtClean="0">
                <a:latin typeface="Comic Sans MS" pitchFamily="66" charset="0"/>
              </a:rPr>
              <a:t>Είναι ο δεύτερος πιο συχνός τύπος άνοιας φτάνοντας το 10-20% στη Β. Αμερική και την Ευρώπη</a:t>
            </a:r>
          </a:p>
          <a:p>
            <a:pPr marL="274320" indent="-274320" fontAlgn="auto">
              <a:spcAft>
                <a:spcPts val="0"/>
              </a:spcAft>
              <a:buFont typeface="Wingdings 2"/>
              <a:buChar char=""/>
              <a:defRPr/>
            </a:pPr>
            <a:endParaRPr lang="el-GR" sz="2200" dirty="0" smtClean="0">
              <a:latin typeface="Comic Sans MS" pitchFamily="66" charset="0"/>
            </a:endParaRPr>
          </a:p>
          <a:p>
            <a:pPr marL="274320" indent="-274320" fontAlgn="auto">
              <a:spcAft>
                <a:spcPts val="0"/>
              </a:spcAft>
              <a:buFont typeface="Wingdings 2"/>
              <a:buChar char=""/>
              <a:defRPr/>
            </a:pPr>
            <a:r>
              <a:rPr lang="el-GR" sz="2200" dirty="0" smtClean="0">
                <a:latin typeface="Comic Sans MS" pitchFamily="66" charset="0"/>
              </a:rPr>
              <a:t>Η εκτιμώμενη επίπτωση της </a:t>
            </a:r>
            <a:r>
              <a:rPr lang="en-GB" sz="2200" dirty="0" err="1" smtClean="0">
                <a:latin typeface="Comic Sans MS" pitchFamily="66" charset="0"/>
              </a:rPr>
              <a:t>VaD</a:t>
            </a:r>
            <a:r>
              <a:rPr lang="en-GB" sz="2200" dirty="0" smtClean="0">
                <a:latin typeface="Comic Sans MS" pitchFamily="66" charset="0"/>
              </a:rPr>
              <a:t> </a:t>
            </a:r>
            <a:r>
              <a:rPr lang="el-GR" sz="2200" dirty="0" smtClean="0">
                <a:latin typeface="Comic Sans MS" pitchFamily="66" charset="0"/>
              </a:rPr>
              <a:t>είναι μεταξύ 1,2-4,2% σε άτομα &gt;65 ετών- στην Ευρώπη έχει υπολογιστεί στο 1,6%</a:t>
            </a:r>
          </a:p>
          <a:p>
            <a:pPr marL="274320" indent="-274320" fontAlgn="auto">
              <a:spcAft>
                <a:spcPts val="0"/>
              </a:spcAft>
              <a:buFont typeface="Wingdings 2"/>
              <a:buNone/>
              <a:defRPr/>
            </a:pPr>
            <a:r>
              <a:rPr lang="el-GR" sz="2200" dirty="0" smtClean="0">
                <a:latin typeface="Comic Sans MS" pitchFamily="66" charset="0"/>
              </a:rPr>
              <a:t> </a:t>
            </a:r>
          </a:p>
          <a:p>
            <a:pPr marL="274320" indent="-274320" fontAlgn="auto">
              <a:spcAft>
                <a:spcPts val="0"/>
              </a:spcAft>
              <a:buFont typeface="Wingdings 2"/>
              <a:buChar char=""/>
              <a:defRPr/>
            </a:pPr>
            <a:r>
              <a:rPr lang="el-GR" sz="2200" dirty="0" smtClean="0">
                <a:latin typeface="Comic Sans MS" pitchFamily="66" charset="0"/>
              </a:rPr>
              <a:t>Η επίπτωση αυξάνεται με την πρόοδο της ηλικίας και φτάνει στο 3,6% για τους άντρες και στο 5,8% για τις γυναίκες &gt;90 ετών</a:t>
            </a:r>
          </a:p>
          <a:p>
            <a:pPr marL="274320" indent="-274320" fontAlgn="auto">
              <a:spcAft>
                <a:spcPts val="0"/>
              </a:spcAft>
              <a:buFont typeface="Wingdings 2"/>
              <a:buChar char=""/>
              <a:defRPr/>
            </a:pPr>
            <a:endParaRPr lang="el-GR" sz="2200" dirty="0" smtClean="0">
              <a:latin typeface="Comic Sans MS" pitchFamily="66" charset="0"/>
            </a:endParaRPr>
          </a:p>
          <a:p>
            <a:pPr marL="274320" indent="-274320" fontAlgn="auto">
              <a:spcAft>
                <a:spcPts val="0"/>
              </a:spcAft>
              <a:buFont typeface="Wingdings 2"/>
              <a:buChar char=""/>
              <a:defRPr/>
            </a:pPr>
            <a:r>
              <a:rPr lang="el-GR" sz="2200" dirty="0" smtClean="0">
                <a:latin typeface="Comic Sans MS" pitchFamily="66" charset="0"/>
              </a:rPr>
              <a:t>Στον Καναδά υπολογίζεται 2% σε άτομα 65-74 ετών και 13,7% σε άτομα &gt;85 ετών</a:t>
            </a:r>
          </a:p>
          <a:p>
            <a:pPr marL="274320" indent="-274320" fontAlgn="auto">
              <a:spcAft>
                <a:spcPts val="0"/>
              </a:spcAft>
              <a:buFont typeface="Wingdings 2"/>
              <a:buChar char=""/>
              <a:defRPr/>
            </a:pPr>
            <a:endParaRPr lang="el-GR" sz="2200" dirty="0" smtClean="0">
              <a:latin typeface="Comic Sans MS" pitchFamily="66" charset="0"/>
            </a:endParaRPr>
          </a:p>
          <a:p>
            <a:pPr marL="274320" indent="-274320" fontAlgn="auto">
              <a:spcAft>
                <a:spcPts val="0"/>
              </a:spcAft>
              <a:buFont typeface="Wingdings 2"/>
              <a:buChar char=""/>
              <a:defRPr/>
            </a:pPr>
            <a:r>
              <a:rPr lang="el-GR" sz="2200" dirty="0" smtClean="0">
                <a:latin typeface="Comic Sans MS" pitchFamily="66" charset="0"/>
              </a:rPr>
              <a:t>Κάποιες μελέτες κάνουν λόγο για υψηλότερα ποσοστά σε άντρες και σε μαύρους- άλλες αναιρούν αυτά τα ευρήματα </a:t>
            </a:r>
          </a:p>
          <a:p>
            <a:pPr marL="274320" indent="-274320" fontAlgn="auto">
              <a:spcAft>
                <a:spcPts val="0"/>
              </a:spcAft>
              <a:buFont typeface="Wingdings 2"/>
              <a:buNone/>
              <a:defRPr/>
            </a:pPr>
            <a:endParaRPr lang="el-GR" sz="20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 Ομάδα"/>
          <p:cNvGrpSpPr>
            <a:grpSpLocks/>
          </p:cNvGrpSpPr>
          <p:nvPr/>
        </p:nvGrpSpPr>
        <p:grpSpPr bwMode="auto">
          <a:xfrm>
            <a:off x="395288" y="765175"/>
            <a:ext cx="8137525" cy="5903913"/>
            <a:chOff x="395288" y="765175"/>
            <a:chExt cx="8137525" cy="5903913"/>
          </a:xfrm>
        </p:grpSpPr>
        <p:graphicFrame>
          <p:nvGraphicFramePr>
            <p:cNvPr id="5122" name="6 - Γράφημα"/>
            <p:cNvGraphicFramePr>
              <a:graphicFrameLocks/>
            </p:cNvGraphicFramePr>
            <p:nvPr/>
          </p:nvGraphicFramePr>
          <p:xfrm>
            <a:off x="395288" y="765175"/>
            <a:ext cx="8137525" cy="5903913"/>
          </p:xfrm>
          <a:graphic>
            <a:graphicData uri="http://schemas.openxmlformats.org/presentationml/2006/ole">
              <p:oleObj spid="_x0000_s140290" r:id="rId4" imgW="8138865" imgH="5907536" progId="Excel.Sheet.8">
                <p:embed/>
              </p:oleObj>
            </a:graphicData>
          </a:graphic>
        </p:graphicFrame>
        <p:sp>
          <p:nvSpPr>
            <p:cNvPr id="3" name="2 - TextBox"/>
            <p:cNvSpPr txBox="1"/>
            <p:nvPr/>
          </p:nvSpPr>
          <p:spPr>
            <a:xfrm>
              <a:off x="5076825" y="6237288"/>
              <a:ext cx="3098800" cy="307975"/>
            </a:xfrm>
            <a:prstGeom prst="rect">
              <a:avLst/>
            </a:prstGeom>
            <a:noFill/>
          </p:spPr>
          <p:txBody>
            <a:bodyPr wrap="none">
              <a:spAutoFit/>
            </a:bodyPr>
            <a:lstStyle/>
            <a:p>
              <a:pPr>
                <a:defRPr/>
              </a:pPr>
              <a:r>
                <a:rPr lang="en-US" sz="1400" i="1" dirty="0" err="1">
                  <a:latin typeface="+mn-lt"/>
                  <a:cs typeface="Arial" pitchFamily="34" charset="0"/>
                </a:rPr>
                <a:t>Dugue</a:t>
              </a:r>
              <a:r>
                <a:rPr lang="en-US" sz="1400" i="1" dirty="0">
                  <a:latin typeface="+mn-lt"/>
                  <a:cs typeface="Arial" pitchFamily="34" charset="0"/>
                </a:rPr>
                <a:t> M, et al. Mount Sinai J Med 2003</a:t>
              </a:r>
              <a:endParaRPr lang="el-GR" sz="1400" i="1" dirty="0">
                <a:latin typeface="+mn-lt"/>
                <a:cs typeface="Arial" pitchFamily="34" charset="0"/>
              </a:endParaRPr>
            </a:p>
          </p:txBody>
        </p:sp>
        <p:sp>
          <p:nvSpPr>
            <p:cNvPr id="4" name="3 - TextBox"/>
            <p:cNvSpPr txBox="1"/>
            <p:nvPr/>
          </p:nvSpPr>
          <p:spPr>
            <a:xfrm>
              <a:off x="5219700" y="3789363"/>
              <a:ext cx="471488" cy="368300"/>
            </a:xfrm>
            <a:prstGeom prst="rect">
              <a:avLst/>
            </a:prstGeom>
            <a:noFill/>
          </p:spPr>
          <p:txBody>
            <a:bodyPr wrap="none">
              <a:spAutoFit/>
            </a:bodyPr>
            <a:lstStyle/>
            <a:p>
              <a:pPr>
                <a:defRPr/>
              </a:pPr>
              <a:r>
                <a:rPr lang="en-US" b="1" dirty="0" err="1">
                  <a:solidFill>
                    <a:schemeClr val="bg1"/>
                  </a:solidFill>
                  <a:effectLst>
                    <a:outerShdw blurRad="38100" dist="38100" dir="2700000" algn="tl">
                      <a:srgbClr val="000000">
                        <a:alpha val="43137"/>
                      </a:srgbClr>
                    </a:outerShdw>
                  </a:effectLst>
                  <a:latin typeface="+mn-lt"/>
                  <a:cs typeface="Arial" pitchFamily="34" charset="0"/>
                </a:rPr>
                <a:t>Alz</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5" name="4 - TextBox"/>
            <p:cNvSpPr txBox="1"/>
            <p:nvPr/>
          </p:nvSpPr>
          <p:spPr>
            <a:xfrm rot="18759219">
              <a:off x="2953543" y="4768057"/>
              <a:ext cx="1058863" cy="368300"/>
            </a:xfrm>
            <a:prstGeom prst="rect">
              <a:avLst/>
            </a:prstGeom>
            <a:noFill/>
          </p:spPr>
          <p:txBody>
            <a:bodyPr wrap="none">
              <a:spAutoFit/>
            </a:bodyPr>
            <a:lstStyle/>
            <a:p>
              <a:pPr>
                <a:defRPr/>
              </a:pPr>
              <a:r>
                <a:rPr lang="en-US" b="1" dirty="0" err="1">
                  <a:solidFill>
                    <a:schemeClr val="bg1"/>
                  </a:solidFill>
                  <a:effectLst>
                    <a:outerShdw blurRad="38100" dist="38100" dir="2700000" algn="tl">
                      <a:srgbClr val="000000">
                        <a:alpha val="43137"/>
                      </a:srgbClr>
                    </a:outerShdw>
                  </a:effectLst>
                  <a:latin typeface="+mn-lt"/>
                  <a:cs typeface="Arial" pitchFamily="34" charset="0"/>
                </a:rPr>
                <a:t>Alz</a:t>
              </a:r>
              <a:r>
                <a:rPr lang="en-US" b="1" dirty="0">
                  <a:solidFill>
                    <a:schemeClr val="bg1"/>
                  </a:solidFill>
                  <a:effectLst>
                    <a:outerShdw blurRad="38100" dist="38100" dir="2700000" algn="tl">
                      <a:srgbClr val="000000">
                        <a:alpha val="43137"/>
                      </a:srgbClr>
                    </a:outerShdw>
                  </a:effectLst>
                  <a:latin typeface="+mn-lt"/>
                  <a:cs typeface="Arial" pitchFamily="34" charset="0"/>
                </a:rPr>
                <a:t> / </a:t>
              </a:r>
              <a:r>
                <a:rPr lang="en-US" b="1" dirty="0" err="1">
                  <a:solidFill>
                    <a:schemeClr val="bg1"/>
                  </a:solidFill>
                  <a:effectLst>
                    <a:outerShdw blurRad="38100" dist="38100" dir="2700000" algn="tl">
                      <a:srgbClr val="000000">
                        <a:alpha val="43137"/>
                      </a:srgbClr>
                    </a:outerShdw>
                  </a:effectLst>
                  <a:latin typeface="+mn-lt"/>
                  <a:cs typeface="Arial" pitchFamily="34" charset="0"/>
                </a:rPr>
                <a:t>VaD</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6" name="5 - TextBox"/>
            <p:cNvSpPr txBox="1"/>
            <p:nvPr/>
          </p:nvSpPr>
          <p:spPr>
            <a:xfrm rot="525211">
              <a:off x="2652713" y="3541713"/>
              <a:ext cx="568325" cy="369887"/>
            </a:xfrm>
            <a:prstGeom prst="rect">
              <a:avLst/>
            </a:prstGeom>
            <a:noFill/>
          </p:spPr>
          <p:txBody>
            <a:bodyPr wrap="none">
              <a:spAutoFit/>
            </a:bodyPr>
            <a:lstStyle/>
            <a:p>
              <a:pPr>
                <a:defRPr/>
              </a:pPr>
              <a:r>
                <a:rPr lang="en-US" b="1" dirty="0" err="1">
                  <a:solidFill>
                    <a:schemeClr val="bg1"/>
                  </a:solidFill>
                  <a:effectLst>
                    <a:outerShdw blurRad="38100" dist="38100" dir="2700000" algn="tl">
                      <a:srgbClr val="000000">
                        <a:alpha val="43137"/>
                      </a:srgbClr>
                    </a:outerShdw>
                  </a:effectLst>
                  <a:latin typeface="+mn-lt"/>
                  <a:cs typeface="Arial" pitchFamily="34" charset="0"/>
                </a:rPr>
                <a:t>VaD</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8" name="7 - TextBox"/>
            <p:cNvSpPr txBox="1"/>
            <p:nvPr/>
          </p:nvSpPr>
          <p:spPr>
            <a:xfrm rot="3139020">
              <a:off x="2977356" y="2526507"/>
              <a:ext cx="1176337" cy="368300"/>
            </a:xfrm>
            <a:prstGeom prst="rect">
              <a:avLst/>
            </a:prstGeom>
            <a:noFill/>
          </p:spPr>
          <p:txBody>
            <a:bodyPr>
              <a:spAutoFit/>
            </a:bodyPr>
            <a:lstStyle/>
            <a:p>
              <a:pPr>
                <a:defRPr/>
              </a:pPr>
              <a:r>
                <a:rPr lang="en-US" b="1" dirty="0">
                  <a:solidFill>
                    <a:schemeClr val="bg1"/>
                  </a:solidFill>
                  <a:effectLst>
                    <a:outerShdw blurRad="38100" dist="38100" dir="2700000" algn="tl">
                      <a:srgbClr val="000000">
                        <a:alpha val="43137"/>
                      </a:srgbClr>
                    </a:outerShdw>
                  </a:effectLst>
                  <a:latin typeface="+mn-lt"/>
                  <a:cs typeface="Arial" pitchFamily="34" charset="0"/>
                </a:rPr>
                <a:t>PD / </a:t>
              </a:r>
              <a:r>
                <a:rPr lang="en-US" b="1" dirty="0" err="1">
                  <a:solidFill>
                    <a:schemeClr val="bg1"/>
                  </a:solidFill>
                  <a:effectLst>
                    <a:outerShdw blurRad="38100" dist="38100" dir="2700000" algn="tl">
                      <a:srgbClr val="000000">
                        <a:alpha val="43137"/>
                      </a:srgbClr>
                    </a:outerShdw>
                  </a:effectLst>
                  <a:latin typeface="+mn-lt"/>
                  <a:cs typeface="Arial" pitchFamily="34" charset="0"/>
                </a:rPr>
                <a:t>Lewy</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9" name="8 - TextBox"/>
            <p:cNvSpPr txBox="1"/>
            <p:nvPr/>
          </p:nvSpPr>
          <p:spPr>
            <a:xfrm rot="5031863">
              <a:off x="3843338" y="2047875"/>
              <a:ext cx="750888" cy="369887"/>
            </a:xfrm>
            <a:prstGeom prst="rect">
              <a:avLst/>
            </a:prstGeom>
            <a:noFill/>
          </p:spPr>
          <p:txBody>
            <a:bodyPr wrap="none">
              <a:spAutoFit/>
            </a:bodyPr>
            <a:lstStyle/>
            <a:p>
              <a:pPr>
                <a:defRPr/>
              </a:pPr>
              <a:r>
                <a:rPr lang="el-GR" b="1" dirty="0">
                  <a:solidFill>
                    <a:schemeClr val="bg1"/>
                  </a:solidFill>
                  <a:effectLst>
                    <a:outerShdw blurRad="38100" dist="38100" dir="2700000" algn="tl">
                      <a:srgbClr val="000000">
                        <a:alpha val="43137"/>
                      </a:srgbClr>
                    </a:outerShdw>
                  </a:effectLst>
                  <a:latin typeface="+mn-lt"/>
                  <a:cs typeface="Arial" pitchFamily="34" charset="0"/>
                </a:rPr>
                <a:t>Άλλες</a:t>
              </a:r>
            </a:p>
          </p:txBody>
        </p:sp>
      </p:grpSp>
      <p:sp>
        <p:nvSpPr>
          <p:cNvPr id="10" name="9 - TextBox"/>
          <p:cNvSpPr txBox="1"/>
          <p:nvPr/>
        </p:nvSpPr>
        <p:spPr>
          <a:xfrm>
            <a:off x="0" y="260350"/>
            <a:ext cx="9144000" cy="646113"/>
          </a:xfrm>
          <a:prstGeom prst="rect">
            <a:avLst/>
          </a:prstGeom>
          <a:noFill/>
        </p:spPr>
        <p:txBody>
          <a:bodyPr>
            <a:spAutoFit/>
          </a:bodyPr>
          <a:lstStyle/>
          <a:p>
            <a:pPr algn="ctr">
              <a:defRPr/>
            </a:pPr>
            <a:r>
              <a:rPr lang="el-GR" sz="3600" b="1" dirty="0">
                <a:latin typeface="+mn-lt"/>
                <a:cs typeface="Arial" pitchFamily="34" charset="0"/>
              </a:rPr>
              <a:t>Μορφές Άνοιας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571480"/>
            <a:ext cx="8229600" cy="1143000"/>
          </a:xfrm>
        </p:spPr>
        <p:txBody>
          <a:bodyPr>
            <a:normAutofit fontScale="90000"/>
          </a:bodyPr>
          <a:lstStyle/>
          <a:p>
            <a:r>
              <a:rPr lang="en-US" sz="4000" dirty="0" smtClean="0">
                <a:solidFill>
                  <a:srgbClr val="FFFF00"/>
                </a:solidFill>
                <a:latin typeface="Comic Sans MS" pitchFamily="66" charset="0"/>
              </a:rPr>
              <a:t>Vascular cognitive Impairment (VCI)</a:t>
            </a:r>
            <a:r>
              <a:rPr lang="en-US" dirty="0" smtClean="0"/>
              <a:t/>
            </a:r>
            <a:br>
              <a:rPr lang="en-US" dirty="0" smtClean="0"/>
            </a:br>
            <a:endParaRPr lang="el-GR" dirty="0"/>
          </a:p>
        </p:txBody>
      </p:sp>
      <p:sp>
        <p:nvSpPr>
          <p:cNvPr id="3" name="2 - Ορθογώνιο"/>
          <p:cNvSpPr/>
          <p:nvPr/>
        </p:nvSpPr>
        <p:spPr>
          <a:xfrm>
            <a:off x="285720" y="4500570"/>
            <a:ext cx="3143272" cy="1285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lumMod val="10000"/>
                  </a:schemeClr>
                </a:solidFill>
                <a:latin typeface="Comic Sans MS" pitchFamily="66" charset="0"/>
              </a:rPr>
              <a:t>Vascular cognitive </a:t>
            </a:r>
          </a:p>
          <a:p>
            <a:pPr algn="ctr"/>
            <a:r>
              <a:rPr lang="en-US" sz="2000" dirty="0" smtClean="0">
                <a:solidFill>
                  <a:schemeClr val="tx2">
                    <a:lumMod val="10000"/>
                  </a:schemeClr>
                </a:solidFill>
                <a:latin typeface="Comic Sans MS" pitchFamily="66" charset="0"/>
              </a:rPr>
              <a:t>impairment</a:t>
            </a:r>
          </a:p>
          <a:p>
            <a:pPr algn="ctr"/>
            <a:r>
              <a:rPr lang="en-US" sz="2000" dirty="0" smtClean="0">
                <a:solidFill>
                  <a:schemeClr val="tx2">
                    <a:lumMod val="10000"/>
                  </a:schemeClr>
                </a:solidFill>
                <a:latin typeface="Comic Sans MS" pitchFamily="66" charset="0"/>
              </a:rPr>
              <a:t>no dementia (VCIND)</a:t>
            </a:r>
            <a:endParaRPr lang="el-GR" sz="2000" dirty="0">
              <a:solidFill>
                <a:schemeClr val="tx2">
                  <a:lumMod val="10000"/>
                </a:schemeClr>
              </a:solidFill>
              <a:latin typeface="Comic Sans MS" pitchFamily="66" charset="0"/>
            </a:endParaRPr>
          </a:p>
        </p:txBody>
      </p:sp>
      <p:sp>
        <p:nvSpPr>
          <p:cNvPr id="4" name="3 - Ορθογώνιο"/>
          <p:cNvSpPr/>
          <p:nvPr/>
        </p:nvSpPr>
        <p:spPr>
          <a:xfrm>
            <a:off x="3428992" y="4500570"/>
            <a:ext cx="2786082" cy="1285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smtClean="0"/>
          </a:p>
          <a:p>
            <a:pPr algn="ctr"/>
            <a:r>
              <a:rPr lang="en-GB" dirty="0" smtClean="0"/>
              <a:t> </a:t>
            </a:r>
            <a:r>
              <a:rPr lang="en-GB" sz="2000" dirty="0" smtClean="0">
                <a:solidFill>
                  <a:schemeClr val="tx2">
                    <a:lumMod val="10000"/>
                  </a:schemeClr>
                </a:solidFill>
                <a:latin typeface="Comic Sans MS" pitchFamily="66" charset="0"/>
              </a:rPr>
              <a:t>Vascular dementia (</a:t>
            </a:r>
            <a:r>
              <a:rPr lang="en-GB" sz="2000" dirty="0" err="1" smtClean="0">
                <a:solidFill>
                  <a:schemeClr val="tx2">
                    <a:lumMod val="10000"/>
                  </a:schemeClr>
                </a:solidFill>
                <a:latin typeface="Comic Sans MS" pitchFamily="66" charset="0"/>
              </a:rPr>
              <a:t>VaD</a:t>
            </a:r>
            <a:r>
              <a:rPr lang="en-GB" sz="2000" dirty="0" smtClean="0">
                <a:solidFill>
                  <a:schemeClr val="tx2">
                    <a:lumMod val="10000"/>
                  </a:schemeClr>
                </a:solidFill>
                <a:latin typeface="Comic Sans MS" pitchFamily="66" charset="0"/>
              </a:rPr>
              <a:t>) </a:t>
            </a:r>
            <a:endParaRPr lang="el-GR" sz="2000" dirty="0">
              <a:solidFill>
                <a:schemeClr val="tx2">
                  <a:lumMod val="10000"/>
                </a:schemeClr>
              </a:solidFill>
              <a:latin typeface="Comic Sans MS" pitchFamily="66" charset="0"/>
            </a:endParaRPr>
          </a:p>
        </p:txBody>
      </p:sp>
      <p:sp>
        <p:nvSpPr>
          <p:cNvPr id="6" name="5 - Ορθογώνιο"/>
          <p:cNvSpPr/>
          <p:nvPr/>
        </p:nvSpPr>
        <p:spPr>
          <a:xfrm>
            <a:off x="6215074" y="4500570"/>
            <a:ext cx="2500298" cy="1285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lumMod val="10000"/>
                  </a:schemeClr>
                </a:solidFill>
                <a:latin typeface="Comic Sans MS" pitchFamily="66" charset="0"/>
              </a:rPr>
              <a:t>AD with </a:t>
            </a:r>
            <a:r>
              <a:rPr lang="en-US" sz="2000" dirty="0" err="1" smtClean="0">
                <a:solidFill>
                  <a:schemeClr val="tx2">
                    <a:lumMod val="10000"/>
                  </a:schemeClr>
                </a:solidFill>
                <a:latin typeface="Comic Sans MS" pitchFamily="66" charset="0"/>
              </a:rPr>
              <a:t>cerebrovascular</a:t>
            </a:r>
            <a:r>
              <a:rPr lang="en-US" sz="2000" dirty="0" smtClean="0">
                <a:solidFill>
                  <a:schemeClr val="tx2">
                    <a:lumMod val="10000"/>
                  </a:schemeClr>
                </a:solidFill>
                <a:latin typeface="Comic Sans MS" pitchFamily="66" charset="0"/>
              </a:rPr>
              <a:t> disorder or mixed dementia </a:t>
            </a:r>
            <a:endParaRPr lang="el-GR" sz="2000" dirty="0">
              <a:solidFill>
                <a:schemeClr val="tx2">
                  <a:lumMod val="10000"/>
                </a:schemeClr>
              </a:solidFill>
              <a:latin typeface="Comic Sans MS" pitchFamily="66" charset="0"/>
            </a:endParaRPr>
          </a:p>
        </p:txBody>
      </p:sp>
      <p:sp>
        <p:nvSpPr>
          <p:cNvPr id="7" name="6 - Βέλος προς τα κάτω"/>
          <p:cNvSpPr/>
          <p:nvPr/>
        </p:nvSpPr>
        <p:spPr>
          <a:xfrm>
            <a:off x="1357290" y="3429000"/>
            <a:ext cx="484632" cy="978408"/>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Βέλος προς τα κάτω"/>
          <p:cNvSpPr/>
          <p:nvPr/>
        </p:nvSpPr>
        <p:spPr>
          <a:xfrm>
            <a:off x="4429124" y="3429000"/>
            <a:ext cx="484632" cy="978408"/>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Βέλος προς τα κάτω"/>
          <p:cNvSpPr/>
          <p:nvPr/>
        </p:nvSpPr>
        <p:spPr>
          <a:xfrm>
            <a:off x="6858016" y="3429000"/>
            <a:ext cx="484632" cy="978408"/>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10 - Ευθεία γραμμή σύνδεσης"/>
          <p:cNvCxnSpPr/>
          <p:nvPr/>
        </p:nvCxnSpPr>
        <p:spPr>
          <a:xfrm>
            <a:off x="1428728" y="3429000"/>
            <a:ext cx="5786478" cy="1588"/>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15 - Βέλος προς τα κάτω"/>
          <p:cNvSpPr/>
          <p:nvPr/>
        </p:nvSpPr>
        <p:spPr>
          <a:xfrm>
            <a:off x="4214810" y="1785926"/>
            <a:ext cx="484632" cy="978408"/>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6 - Γράφημα"/>
          <p:cNvGraphicFramePr>
            <a:graphicFrameLocks/>
          </p:cNvGraphicFramePr>
          <p:nvPr/>
        </p:nvGraphicFramePr>
        <p:xfrm>
          <a:off x="395288" y="765175"/>
          <a:ext cx="8137525" cy="5903913"/>
        </p:xfrm>
        <a:graphic>
          <a:graphicData uri="http://schemas.openxmlformats.org/presentationml/2006/ole">
            <p:oleObj spid="_x0000_s141314" r:id="rId4" imgW="8138865" imgH="5907536" progId="Excel.Sheet.8">
              <p:embed/>
            </p:oleObj>
          </a:graphicData>
        </a:graphic>
      </p:graphicFrame>
      <p:sp>
        <p:nvSpPr>
          <p:cNvPr id="3" name="2 - TextBox"/>
          <p:cNvSpPr txBox="1"/>
          <p:nvPr/>
        </p:nvSpPr>
        <p:spPr>
          <a:xfrm>
            <a:off x="5148263" y="6237288"/>
            <a:ext cx="3098800" cy="307975"/>
          </a:xfrm>
          <a:prstGeom prst="rect">
            <a:avLst/>
          </a:prstGeom>
          <a:noFill/>
        </p:spPr>
        <p:txBody>
          <a:bodyPr wrap="none">
            <a:spAutoFit/>
          </a:bodyPr>
          <a:lstStyle/>
          <a:p>
            <a:pPr>
              <a:defRPr/>
            </a:pPr>
            <a:r>
              <a:rPr lang="en-US" sz="1400" i="1" dirty="0" err="1">
                <a:latin typeface="+mn-lt"/>
                <a:cs typeface="Arial" pitchFamily="34" charset="0"/>
              </a:rPr>
              <a:t>Dugue</a:t>
            </a:r>
            <a:r>
              <a:rPr lang="en-US" sz="1400" i="1" dirty="0">
                <a:latin typeface="+mn-lt"/>
                <a:cs typeface="Arial" pitchFamily="34" charset="0"/>
              </a:rPr>
              <a:t> M, et al. Mount Sinai J Med 2003</a:t>
            </a:r>
            <a:endParaRPr lang="el-GR" sz="1400" i="1" dirty="0">
              <a:latin typeface="+mn-lt"/>
              <a:cs typeface="Arial" pitchFamily="34" charset="0"/>
            </a:endParaRPr>
          </a:p>
        </p:txBody>
      </p:sp>
      <p:sp>
        <p:nvSpPr>
          <p:cNvPr id="4" name="3 - TextBox"/>
          <p:cNvSpPr txBox="1"/>
          <p:nvPr/>
        </p:nvSpPr>
        <p:spPr>
          <a:xfrm>
            <a:off x="5219700" y="3789363"/>
            <a:ext cx="471488" cy="368300"/>
          </a:xfrm>
          <a:prstGeom prst="rect">
            <a:avLst/>
          </a:prstGeom>
          <a:noFill/>
        </p:spPr>
        <p:txBody>
          <a:bodyPr wrap="none">
            <a:spAutoFit/>
          </a:bodyPr>
          <a:lstStyle/>
          <a:p>
            <a:pPr>
              <a:defRPr/>
            </a:pPr>
            <a:r>
              <a:rPr lang="en-US" b="1" dirty="0" err="1">
                <a:solidFill>
                  <a:schemeClr val="bg1"/>
                </a:solidFill>
                <a:effectLst>
                  <a:outerShdw blurRad="38100" dist="38100" dir="2700000" algn="tl">
                    <a:srgbClr val="000000">
                      <a:alpha val="43137"/>
                    </a:srgbClr>
                  </a:outerShdw>
                </a:effectLst>
                <a:latin typeface="+mn-lt"/>
                <a:cs typeface="Arial" pitchFamily="34" charset="0"/>
              </a:rPr>
              <a:t>Alz</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5" name="4 - TextBox"/>
          <p:cNvSpPr txBox="1"/>
          <p:nvPr/>
        </p:nvSpPr>
        <p:spPr>
          <a:xfrm rot="18759219">
            <a:off x="2953543" y="4768057"/>
            <a:ext cx="1058863" cy="368300"/>
          </a:xfrm>
          <a:prstGeom prst="rect">
            <a:avLst/>
          </a:prstGeom>
          <a:noFill/>
        </p:spPr>
        <p:txBody>
          <a:bodyPr wrap="none">
            <a:spAutoFit/>
          </a:bodyPr>
          <a:lstStyle/>
          <a:p>
            <a:pPr>
              <a:defRPr/>
            </a:pPr>
            <a:r>
              <a:rPr lang="en-US" b="1" dirty="0" err="1">
                <a:solidFill>
                  <a:schemeClr val="bg1"/>
                </a:solidFill>
                <a:effectLst>
                  <a:outerShdw blurRad="38100" dist="38100" dir="2700000" algn="tl">
                    <a:srgbClr val="000000">
                      <a:alpha val="43137"/>
                    </a:srgbClr>
                  </a:outerShdw>
                </a:effectLst>
                <a:latin typeface="+mn-lt"/>
                <a:cs typeface="Arial" pitchFamily="34" charset="0"/>
              </a:rPr>
              <a:t>Alz</a:t>
            </a:r>
            <a:r>
              <a:rPr lang="en-US" b="1" dirty="0">
                <a:solidFill>
                  <a:schemeClr val="bg1"/>
                </a:solidFill>
                <a:effectLst>
                  <a:outerShdw blurRad="38100" dist="38100" dir="2700000" algn="tl">
                    <a:srgbClr val="000000">
                      <a:alpha val="43137"/>
                    </a:srgbClr>
                  </a:outerShdw>
                </a:effectLst>
                <a:latin typeface="+mn-lt"/>
                <a:cs typeface="Arial" pitchFamily="34" charset="0"/>
              </a:rPr>
              <a:t> / </a:t>
            </a:r>
            <a:r>
              <a:rPr lang="en-US" b="1" dirty="0" err="1">
                <a:solidFill>
                  <a:schemeClr val="bg1"/>
                </a:solidFill>
                <a:effectLst>
                  <a:outerShdw blurRad="38100" dist="38100" dir="2700000" algn="tl">
                    <a:srgbClr val="000000">
                      <a:alpha val="43137"/>
                    </a:srgbClr>
                  </a:outerShdw>
                </a:effectLst>
                <a:latin typeface="+mn-lt"/>
                <a:cs typeface="Arial" pitchFamily="34" charset="0"/>
              </a:rPr>
              <a:t>VaD</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6" name="5 - TextBox"/>
          <p:cNvSpPr txBox="1"/>
          <p:nvPr/>
        </p:nvSpPr>
        <p:spPr>
          <a:xfrm rot="525211">
            <a:off x="2652713" y="3541713"/>
            <a:ext cx="568325" cy="369887"/>
          </a:xfrm>
          <a:prstGeom prst="rect">
            <a:avLst/>
          </a:prstGeom>
          <a:noFill/>
        </p:spPr>
        <p:txBody>
          <a:bodyPr wrap="none">
            <a:spAutoFit/>
          </a:bodyPr>
          <a:lstStyle/>
          <a:p>
            <a:pPr>
              <a:defRPr/>
            </a:pPr>
            <a:r>
              <a:rPr lang="en-US" b="1" dirty="0" err="1">
                <a:solidFill>
                  <a:schemeClr val="bg1"/>
                </a:solidFill>
                <a:effectLst>
                  <a:outerShdw blurRad="38100" dist="38100" dir="2700000" algn="tl">
                    <a:srgbClr val="000000">
                      <a:alpha val="43137"/>
                    </a:srgbClr>
                  </a:outerShdw>
                </a:effectLst>
                <a:latin typeface="+mn-lt"/>
                <a:cs typeface="Arial" pitchFamily="34" charset="0"/>
              </a:rPr>
              <a:t>VaD</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8" name="7 - TextBox"/>
          <p:cNvSpPr txBox="1"/>
          <p:nvPr/>
        </p:nvSpPr>
        <p:spPr>
          <a:xfrm rot="3139020">
            <a:off x="2977356" y="2526507"/>
            <a:ext cx="1176337" cy="368300"/>
          </a:xfrm>
          <a:prstGeom prst="rect">
            <a:avLst/>
          </a:prstGeom>
          <a:noFill/>
        </p:spPr>
        <p:txBody>
          <a:bodyPr>
            <a:spAutoFit/>
          </a:bodyPr>
          <a:lstStyle/>
          <a:p>
            <a:pPr>
              <a:defRPr/>
            </a:pPr>
            <a:r>
              <a:rPr lang="en-US" b="1" dirty="0">
                <a:solidFill>
                  <a:schemeClr val="bg1"/>
                </a:solidFill>
                <a:effectLst>
                  <a:outerShdw blurRad="38100" dist="38100" dir="2700000" algn="tl">
                    <a:srgbClr val="000000">
                      <a:alpha val="43137"/>
                    </a:srgbClr>
                  </a:outerShdw>
                </a:effectLst>
                <a:latin typeface="+mn-lt"/>
                <a:cs typeface="Arial" pitchFamily="34" charset="0"/>
              </a:rPr>
              <a:t>PD / </a:t>
            </a:r>
            <a:r>
              <a:rPr lang="en-US" b="1" dirty="0" err="1">
                <a:solidFill>
                  <a:schemeClr val="bg1"/>
                </a:solidFill>
                <a:effectLst>
                  <a:outerShdw blurRad="38100" dist="38100" dir="2700000" algn="tl">
                    <a:srgbClr val="000000">
                      <a:alpha val="43137"/>
                    </a:srgbClr>
                  </a:outerShdw>
                </a:effectLst>
                <a:latin typeface="+mn-lt"/>
                <a:cs typeface="Arial" pitchFamily="34" charset="0"/>
              </a:rPr>
              <a:t>Lewy</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9" name="8 - TextBox"/>
          <p:cNvSpPr txBox="1"/>
          <p:nvPr/>
        </p:nvSpPr>
        <p:spPr>
          <a:xfrm rot="5031863">
            <a:off x="3843338" y="2047875"/>
            <a:ext cx="750888" cy="369887"/>
          </a:xfrm>
          <a:prstGeom prst="rect">
            <a:avLst/>
          </a:prstGeom>
          <a:noFill/>
        </p:spPr>
        <p:txBody>
          <a:bodyPr wrap="none">
            <a:spAutoFit/>
          </a:bodyPr>
          <a:lstStyle/>
          <a:p>
            <a:pPr>
              <a:defRPr/>
            </a:pPr>
            <a:r>
              <a:rPr lang="el-GR" b="1" dirty="0">
                <a:solidFill>
                  <a:schemeClr val="bg1"/>
                </a:solidFill>
                <a:effectLst>
                  <a:outerShdw blurRad="38100" dist="38100" dir="2700000" algn="tl">
                    <a:srgbClr val="000000">
                      <a:alpha val="43137"/>
                    </a:srgbClr>
                  </a:outerShdw>
                </a:effectLst>
                <a:latin typeface="+mn-lt"/>
                <a:cs typeface="Arial" pitchFamily="34" charset="0"/>
              </a:rPr>
              <a:t>Άλλες</a:t>
            </a:r>
          </a:p>
        </p:txBody>
      </p:sp>
      <p:sp>
        <p:nvSpPr>
          <p:cNvPr id="10" name="9 - TextBox"/>
          <p:cNvSpPr txBox="1"/>
          <p:nvPr/>
        </p:nvSpPr>
        <p:spPr>
          <a:xfrm>
            <a:off x="0" y="260350"/>
            <a:ext cx="9144000" cy="646113"/>
          </a:xfrm>
          <a:prstGeom prst="rect">
            <a:avLst/>
          </a:prstGeom>
          <a:noFill/>
        </p:spPr>
        <p:txBody>
          <a:bodyPr>
            <a:spAutoFit/>
          </a:bodyPr>
          <a:lstStyle/>
          <a:p>
            <a:pPr algn="ctr">
              <a:defRPr/>
            </a:pPr>
            <a:r>
              <a:rPr lang="el-GR" sz="3600" b="1" dirty="0">
                <a:latin typeface="+mn-lt"/>
                <a:cs typeface="Arial" pitchFamily="34" charset="0"/>
              </a:rPr>
              <a:t>Κάποιοι μπορεί να βελτιωθούν</a:t>
            </a:r>
          </a:p>
        </p:txBody>
      </p:sp>
      <p:grpSp>
        <p:nvGrpSpPr>
          <p:cNvPr id="2" name="18 - Ομάδα"/>
          <p:cNvGrpSpPr>
            <a:grpSpLocks/>
          </p:cNvGrpSpPr>
          <p:nvPr/>
        </p:nvGrpSpPr>
        <p:grpSpPr bwMode="auto">
          <a:xfrm>
            <a:off x="4284663" y="981075"/>
            <a:ext cx="4464050" cy="3095625"/>
            <a:chOff x="4273335" y="980728"/>
            <a:chExt cx="3909698" cy="3168352"/>
          </a:xfrm>
        </p:grpSpPr>
        <p:sp>
          <p:nvSpPr>
            <p:cNvPr id="11" name="10 - Επεξήγηση με γραμμή 2"/>
            <p:cNvSpPr/>
            <p:nvPr/>
          </p:nvSpPr>
          <p:spPr>
            <a:xfrm>
              <a:off x="5218781" y="980728"/>
              <a:ext cx="2953129" cy="3168352"/>
            </a:xfrm>
            <a:prstGeom prst="borderCallout2">
              <a:avLst>
                <a:gd name="adj1" fmla="val 19277"/>
                <a:gd name="adj2" fmla="val 310"/>
                <a:gd name="adj3" fmla="val 18750"/>
                <a:gd name="adj4" fmla="val -16667"/>
                <a:gd name="adj5" fmla="val 55834"/>
                <a:gd name="adj6" fmla="val -283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a:t>Αναστρέψιμες άνοιες</a:t>
              </a:r>
            </a:p>
            <a:p>
              <a:pPr algn="ctr">
                <a:defRPr/>
              </a:pPr>
              <a:endParaRPr lang="el-GR" sz="1000" b="1" dirty="0"/>
            </a:p>
            <a:p>
              <a:pPr>
                <a:buFont typeface="Arial" pitchFamily="34" charset="0"/>
                <a:buChar char="•"/>
                <a:defRPr/>
              </a:pPr>
              <a:endParaRPr lang="el-GR" b="1" dirty="0"/>
            </a:p>
            <a:p>
              <a:pPr>
                <a:buFont typeface="Arial" pitchFamily="34" charset="0"/>
                <a:buChar char="•"/>
                <a:defRPr/>
              </a:pPr>
              <a:r>
                <a:rPr lang="el-GR" b="1" dirty="0"/>
                <a:t> Κατάθλιψη</a:t>
              </a:r>
            </a:p>
            <a:p>
              <a:pPr>
                <a:buFont typeface="Arial" pitchFamily="34" charset="0"/>
                <a:buChar char="•"/>
                <a:defRPr/>
              </a:pPr>
              <a:r>
                <a:rPr lang="el-GR" b="1" dirty="0"/>
                <a:t> </a:t>
              </a:r>
              <a:r>
                <a:rPr lang="el-GR" b="1" dirty="0" err="1"/>
                <a:t>Υποσκληρίδιο</a:t>
              </a:r>
              <a:r>
                <a:rPr lang="el-GR" b="1" dirty="0"/>
                <a:t> αιμάτωμα</a:t>
              </a:r>
            </a:p>
            <a:p>
              <a:pPr>
                <a:buFont typeface="Arial" pitchFamily="34" charset="0"/>
                <a:buChar char="•"/>
                <a:defRPr/>
              </a:pPr>
              <a:r>
                <a:rPr lang="el-GR" b="1" dirty="0"/>
                <a:t> Υδροκέφαλος (ΝΡΗ)</a:t>
              </a:r>
            </a:p>
            <a:p>
              <a:pPr>
                <a:buFont typeface="Arial" pitchFamily="34" charset="0"/>
                <a:buChar char="•"/>
                <a:defRPr/>
              </a:pPr>
              <a:r>
                <a:rPr lang="el-GR" b="1" dirty="0"/>
                <a:t> Φάρμακα</a:t>
              </a:r>
            </a:p>
            <a:p>
              <a:pPr>
                <a:buFont typeface="Arial" pitchFamily="34" charset="0"/>
                <a:buChar char="•"/>
                <a:defRPr/>
              </a:pPr>
              <a:r>
                <a:rPr lang="el-GR" b="1" dirty="0"/>
                <a:t> Υποθυρεοειδισμός</a:t>
              </a:r>
            </a:p>
            <a:p>
              <a:pPr>
                <a:buFont typeface="Arial" pitchFamily="34" charset="0"/>
                <a:buChar char="•"/>
                <a:defRPr/>
              </a:pPr>
              <a:r>
                <a:rPr lang="el-GR" b="1" dirty="0"/>
                <a:t> Β</a:t>
              </a:r>
              <a:r>
                <a:rPr lang="el-GR" sz="1400" b="1" dirty="0"/>
                <a:t>12</a:t>
              </a:r>
            </a:p>
            <a:p>
              <a:pPr algn="ctr">
                <a:defRPr/>
              </a:pPr>
              <a:endParaRPr lang="el-GR" sz="2400" b="1" dirty="0"/>
            </a:p>
          </p:txBody>
        </p:sp>
        <p:sp>
          <p:nvSpPr>
            <p:cNvPr id="15" name="14 - Έλλειψη"/>
            <p:cNvSpPr/>
            <p:nvPr/>
          </p:nvSpPr>
          <p:spPr>
            <a:xfrm>
              <a:off x="4273335" y="2701387"/>
              <a:ext cx="144598" cy="142982"/>
            </a:xfrm>
            <a:prstGeom prst="ellipse">
              <a:avLst/>
            </a:prstGeom>
            <a:solidFill>
              <a:srgbClr val="385D8A"/>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8" name="17 - Ευθεία γραμμή σύνδεσης"/>
            <p:cNvCxnSpPr/>
            <p:nvPr/>
          </p:nvCxnSpPr>
          <p:spPr>
            <a:xfrm>
              <a:off x="5229904" y="1580278"/>
              <a:ext cx="2953129" cy="1624"/>
            </a:xfrm>
            <a:prstGeom prst="line">
              <a:avLst/>
            </a:prstGeom>
            <a:ln w="3810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6 - Γράφημα"/>
          <p:cNvGraphicFramePr>
            <a:graphicFrameLocks/>
          </p:cNvGraphicFramePr>
          <p:nvPr/>
        </p:nvGraphicFramePr>
        <p:xfrm>
          <a:off x="395288" y="765175"/>
          <a:ext cx="8137525" cy="5903913"/>
        </p:xfrm>
        <a:graphic>
          <a:graphicData uri="http://schemas.openxmlformats.org/presentationml/2006/ole">
            <p:oleObj spid="_x0000_s142338" r:id="rId4" imgW="8138865" imgH="5907536" progId="Excel.Sheet.8">
              <p:embed/>
            </p:oleObj>
          </a:graphicData>
        </a:graphic>
      </p:graphicFrame>
      <p:sp>
        <p:nvSpPr>
          <p:cNvPr id="4" name="3 - TextBox"/>
          <p:cNvSpPr txBox="1"/>
          <p:nvPr/>
        </p:nvSpPr>
        <p:spPr>
          <a:xfrm>
            <a:off x="5219700" y="3789363"/>
            <a:ext cx="471488" cy="368300"/>
          </a:xfrm>
          <a:prstGeom prst="rect">
            <a:avLst/>
          </a:prstGeom>
          <a:noFill/>
        </p:spPr>
        <p:txBody>
          <a:bodyPr wrap="none">
            <a:spAutoFit/>
          </a:bodyPr>
          <a:lstStyle/>
          <a:p>
            <a:pPr>
              <a:defRPr/>
            </a:pPr>
            <a:r>
              <a:rPr lang="en-US" b="1" dirty="0" err="1">
                <a:solidFill>
                  <a:schemeClr val="bg1"/>
                </a:solidFill>
                <a:effectLst>
                  <a:outerShdw blurRad="38100" dist="38100" dir="2700000" algn="tl">
                    <a:srgbClr val="000000">
                      <a:alpha val="43137"/>
                    </a:srgbClr>
                  </a:outerShdw>
                </a:effectLst>
                <a:latin typeface="+mn-lt"/>
                <a:cs typeface="Arial" pitchFamily="34" charset="0"/>
              </a:rPr>
              <a:t>Alz</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5" name="4 - TextBox"/>
          <p:cNvSpPr txBox="1"/>
          <p:nvPr/>
        </p:nvSpPr>
        <p:spPr>
          <a:xfrm rot="18759219">
            <a:off x="2953543" y="4768057"/>
            <a:ext cx="1058863" cy="368300"/>
          </a:xfrm>
          <a:prstGeom prst="rect">
            <a:avLst/>
          </a:prstGeom>
          <a:noFill/>
        </p:spPr>
        <p:txBody>
          <a:bodyPr wrap="none">
            <a:spAutoFit/>
          </a:bodyPr>
          <a:lstStyle/>
          <a:p>
            <a:pPr>
              <a:defRPr/>
            </a:pPr>
            <a:r>
              <a:rPr lang="en-US" b="1" dirty="0" err="1">
                <a:solidFill>
                  <a:schemeClr val="bg1"/>
                </a:solidFill>
                <a:effectLst>
                  <a:outerShdw blurRad="38100" dist="38100" dir="2700000" algn="tl">
                    <a:srgbClr val="000000">
                      <a:alpha val="43137"/>
                    </a:srgbClr>
                  </a:outerShdw>
                </a:effectLst>
                <a:latin typeface="+mn-lt"/>
                <a:cs typeface="Arial" pitchFamily="34" charset="0"/>
              </a:rPr>
              <a:t>Alz</a:t>
            </a:r>
            <a:r>
              <a:rPr lang="en-US" b="1" dirty="0">
                <a:solidFill>
                  <a:schemeClr val="bg1"/>
                </a:solidFill>
                <a:effectLst>
                  <a:outerShdw blurRad="38100" dist="38100" dir="2700000" algn="tl">
                    <a:srgbClr val="000000">
                      <a:alpha val="43137"/>
                    </a:srgbClr>
                  </a:outerShdw>
                </a:effectLst>
                <a:latin typeface="+mn-lt"/>
                <a:cs typeface="Arial" pitchFamily="34" charset="0"/>
              </a:rPr>
              <a:t> / </a:t>
            </a:r>
            <a:r>
              <a:rPr lang="en-US" b="1" dirty="0" err="1">
                <a:solidFill>
                  <a:schemeClr val="bg1"/>
                </a:solidFill>
                <a:effectLst>
                  <a:outerShdw blurRad="38100" dist="38100" dir="2700000" algn="tl">
                    <a:srgbClr val="000000">
                      <a:alpha val="43137"/>
                    </a:srgbClr>
                  </a:outerShdw>
                </a:effectLst>
                <a:latin typeface="+mn-lt"/>
                <a:cs typeface="Arial" pitchFamily="34" charset="0"/>
              </a:rPr>
              <a:t>VaD</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6" name="5 - TextBox"/>
          <p:cNvSpPr txBox="1"/>
          <p:nvPr/>
        </p:nvSpPr>
        <p:spPr>
          <a:xfrm rot="525211">
            <a:off x="2652713" y="3541713"/>
            <a:ext cx="568325" cy="369887"/>
          </a:xfrm>
          <a:prstGeom prst="rect">
            <a:avLst/>
          </a:prstGeom>
          <a:noFill/>
        </p:spPr>
        <p:txBody>
          <a:bodyPr wrap="none">
            <a:spAutoFit/>
          </a:bodyPr>
          <a:lstStyle/>
          <a:p>
            <a:pPr>
              <a:defRPr/>
            </a:pPr>
            <a:r>
              <a:rPr lang="en-US" b="1" dirty="0" err="1">
                <a:solidFill>
                  <a:schemeClr val="bg1"/>
                </a:solidFill>
                <a:effectLst>
                  <a:outerShdw blurRad="38100" dist="38100" dir="2700000" algn="tl">
                    <a:srgbClr val="000000">
                      <a:alpha val="43137"/>
                    </a:srgbClr>
                  </a:outerShdw>
                </a:effectLst>
                <a:latin typeface="+mn-lt"/>
                <a:cs typeface="Arial" pitchFamily="34" charset="0"/>
              </a:rPr>
              <a:t>VaD</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8" name="7 - TextBox"/>
          <p:cNvSpPr txBox="1"/>
          <p:nvPr/>
        </p:nvSpPr>
        <p:spPr>
          <a:xfrm rot="3139020">
            <a:off x="2977356" y="2526507"/>
            <a:ext cx="1176337" cy="368300"/>
          </a:xfrm>
          <a:prstGeom prst="rect">
            <a:avLst/>
          </a:prstGeom>
          <a:noFill/>
        </p:spPr>
        <p:txBody>
          <a:bodyPr>
            <a:spAutoFit/>
          </a:bodyPr>
          <a:lstStyle/>
          <a:p>
            <a:pPr>
              <a:defRPr/>
            </a:pPr>
            <a:r>
              <a:rPr lang="en-US" b="1" dirty="0">
                <a:solidFill>
                  <a:schemeClr val="bg1"/>
                </a:solidFill>
                <a:effectLst>
                  <a:outerShdw blurRad="38100" dist="38100" dir="2700000" algn="tl">
                    <a:srgbClr val="000000">
                      <a:alpha val="43137"/>
                    </a:srgbClr>
                  </a:outerShdw>
                </a:effectLst>
                <a:latin typeface="+mn-lt"/>
                <a:cs typeface="Arial" pitchFamily="34" charset="0"/>
              </a:rPr>
              <a:t>PD / </a:t>
            </a:r>
            <a:r>
              <a:rPr lang="en-US" b="1" dirty="0" err="1">
                <a:solidFill>
                  <a:schemeClr val="bg1"/>
                </a:solidFill>
                <a:effectLst>
                  <a:outerShdw blurRad="38100" dist="38100" dir="2700000" algn="tl">
                    <a:srgbClr val="000000">
                      <a:alpha val="43137"/>
                    </a:srgbClr>
                  </a:outerShdw>
                </a:effectLst>
                <a:latin typeface="+mn-lt"/>
                <a:cs typeface="Arial" pitchFamily="34" charset="0"/>
              </a:rPr>
              <a:t>Lewy</a:t>
            </a:r>
            <a:endParaRPr lang="el-GR"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9" name="8 - TextBox"/>
          <p:cNvSpPr txBox="1"/>
          <p:nvPr/>
        </p:nvSpPr>
        <p:spPr>
          <a:xfrm rot="5031863">
            <a:off x="3843338" y="2047875"/>
            <a:ext cx="750888" cy="369887"/>
          </a:xfrm>
          <a:prstGeom prst="rect">
            <a:avLst/>
          </a:prstGeom>
          <a:noFill/>
        </p:spPr>
        <p:txBody>
          <a:bodyPr wrap="none">
            <a:spAutoFit/>
          </a:bodyPr>
          <a:lstStyle/>
          <a:p>
            <a:pPr>
              <a:defRPr/>
            </a:pPr>
            <a:r>
              <a:rPr lang="el-GR" b="1" dirty="0">
                <a:solidFill>
                  <a:schemeClr val="bg1"/>
                </a:solidFill>
                <a:effectLst>
                  <a:outerShdw blurRad="38100" dist="38100" dir="2700000" algn="tl">
                    <a:srgbClr val="000000">
                      <a:alpha val="43137"/>
                    </a:srgbClr>
                  </a:outerShdw>
                </a:effectLst>
                <a:latin typeface="+mn-lt"/>
                <a:cs typeface="Arial" pitchFamily="34" charset="0"/>
              </a:rPr>
              <a:t>Άλλες</a:t>
            </a:r>
          </a:p>
        </p:txBody>
      </p:sp>
      <p:sp>
        <p:nvSpPr>
          <p:cNvPr id="10" name="9 - TextBox"/>
          <p:cNvSpPr txBox="1"/>
          <p:nvPr/>
        </p:nvSpPr>
        <p:spPr>
          <a:xfrm>
            <a:off x="0" y="260350"/>
            <a:ext cx="9144000" cy="646113"/>
          </a:xfrm>
          <a:prstGeom prst="rect">
            <a:avLst/>
          </a:prstGeom>
          <a:noFill/>
        </p:spPr>
        <p:txBody>
          <a:bodyPr>
            <a:spAutoFit/>
          </a:bodyPr>
          <a:lstStyle/>
          <a:p>
            <a:pPr algn="ctr">
              <a:defRPr/>
            </a:pPr>
            <a:r>
              <a:rPr lang="el-GR" sz="3600" b="1" dirty="0">
                <a:latin typeface="+mn-lt"/>
                <a:cs typeface="Arial" pitchFamily="34" charset="0"/>
              </a:rPr>
              <a:t>Αγγειακή Άνοια ;;;;;;;;</a:t>
            </a:r>
          </a:p>
        </p:txBody>
      </p:sp>
      <p:sp>
        <p:nvSpPr>
          <p:cNvPr id="11" name="10 - Επεξήγηση με γραμμή 2"/>
          <p:cNvSpPr/>
          <p:nvPr/>
        </p:nvSpPr>
        <p:spPr>
          <a:xfrm>
            <a:off x="5148263" y="2276475"/>
            <a:ext cx="2519362" cy="720725"/>
          </a:xfrm>
          <a:prstGeom prst="borderCallout2">
            <a:avLst>
              <a:gd name="adj1" fmla="val 15797"/>
              <a:gd name="adj2" fmla="val 105"/>
              <a:gd name="adj3" fmla="val 18750"/>
              <a:gd name="adj4" fmla="val -16667"/>
              <a:gd name="adj5" fmla="val 196665"/>
              <a:gd name="adj6" fmla="val -50464"/>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Καθαρή Αγγειακή άνοια (</a:t>
            </a:r>
            <a:r>
              <a:rPr lang="en-US" b="1" dirty="0" err="1"/>
              <a:t>VaD</a:t>
            </a:r>
            <a:r>
              <a:rPr lang="en-US" b="1" dirty="0"/>
              <a:t>)</a:t>
            </a:r>
            <a:endParaRPr lang="el-GR" b="1" dirty="0"/>
          </a:p>
        </p:txBody>
      </p:sp>
      <p:sp>
        <p:nvSpPr>
          <p:cNvPr id="14" name="13 - Ορθογώνιο"/>
          <p:cNvSpPr/>
          <p:nvPr/>
        </p:nvSpPr>
        <p:spPr>
          <a:xfrm>
            <a:off x="5148263" y="3860800"/>
            <a:ext cx="2519362"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Μεικτή άνοια</a:t>
            </a:r>
            <a:r>
              <a:rPr lang="en-US" b="1" dirty="0"/>
              <a:t> </a:t>
            </a:r>
          </a:p>
          <a:p>
            <a:pPr algn="ctr">
              <a:defRPr/>
            </a:pPr>
            <a:r>
              <a:rPr lang="en-US" b="1" dirty="0"/>
              <a:t>(</a:t>
            </a:r>
            <a:r>
              <a:rPr lang="en-US" b="1" dirty="0" err="1"/>
              <a:t>VaD</a:t>
            </a:r>
            <a:r>
              <a:rPr lang="en-US" b="1" dirty="0"/>
              <a:t> + </a:t>
            </a:r>
            <a:r>
              <a:rPr lang="en-US" b="1" dirty="0" err="1"/>
              <a:t>Alz</a:t>
            </a:r>
            <a:r>
              <a:rPr lang="en-US" b="1" dirty="0"/>
              <a:t>)</a:t>
            </a:r>
            <a:endParaRPr lang="el-GR" b="1" dirty="0"/>
          </a:p>
        </p:txBody>
      </p:sp>
      <p:cxnSp>
        <p:nvCxnSpPr>
          <p:cNvPr id="16" name="15 - Ευθεία γραμμή σύνδεσης"/>
          <p:cNvCxnSpPr/>
          <p:nvPr/>
        </p:nvCxnSpPr>
        <p:spPr>
          <a:xfrm>
            <a:off x="4716463" y="4652963"/>
            <a:ext cx="431800" cy="158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1238250" y="765175"/>
            <a:ext cx="6667500" cy="5327650"/>
          </a:xfrm>
          <a:prstGeom prst="rect">
            <a:avLst/>
          </a:prstGeom>
          <a:noFill/>
          <a:ln w="9525">
            <a:noFill/>
            <a:miter lim="800000"/>
            <a:headEnd/>
            <a:tailEnd/>
          </a:ln>
        </p:spPr>
      </p:pic>
      <p:sp>
        <p:nvSpPr>
          <p:cNvPr id="6" name="5 - TextBox"/>
          <p:cNvSpPr txBox="1"/>
          <p:nvPr/>
        </p:nvSpPr>
        <p:spPr>
          <a:xfrm>
            <a:off x="4716463" y="6381750"/>
            <a:ext cx="3500437" cy="307975"/>
          </a:xfrm>
          <a:prstGeom prst="rect">
            <a:avLst/>
          </a:prstGeom>
          <a:noFill/>
        </p:spPr>
        <p:txBody>
          <a:bodyPr wrap="none">
            <a:spAutoFit/>
          </a:bodyPr>
          <a:lstStyle/>
          <a:p>
            <a:pPr>
              <a:defRPr/>
            </a:pPr>
            <a:r>
              <a:rPr lang="en-US" sz="1400" dirty="0" err="1">
                <a:latin typeface="+mn-lt"/>
                <a:cs typeface="Arial" pitchFamily="34" charset="0"/>
              </a:rPr>
              <a:t>Moorhouse</a:t>
            </a:r>
            <a:r>
              <a:rPr lang="en-US" sz="1400" dirty="0">
                <a:latin typeface="+mn-lt"/>
                <a:cs typeface="Arial" pitchFamily="34" charset="0"/>
              </a:rPr>
              <a:t> &amp; Rockwood. Lancet </a:t>
            </a:r>
            <a:r>
              <a:rPr lang="en-US" sz="1400" dirty="0" err="1">
                <a:latin typeface="+mn-lt"/>
                <a:cs typeface="Arial" pitchFamily="34" charset="0"/>
              </a:rPr>
              <a:t>Neurol</a:t>
            </a:r>
            <a:r>
              <a:rPr lang="en-US" sz="1400" dirty="0">
                <a:latin typeface="+mn-lt"/>
                <a:cs typeface="Arial" pitchFamily="34" charset="0"/>
              </a:rPr>
              <a:t> 2008</a:t>
            </a:r>
            <a:endParaRPr lang="el-GR" sz="1400" dirty="0">
              <a:latin typeface="+mn-lt"/>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4716463" y="6381750"/>
            <a:ext cx="3500437" cy="307975"/>
          </a:xfrm>
          <a:prstGeom prst="rect">
            <a:avLst/>
          </a:prstGeom>
          <a:noFill/>
        </p:spPr>
        <p:txBody>
          <a:bodyPr wrap="none">
            <a:spAutoFit/>
          </a:bodyPr>
          <a:lstStyle/>
          <a:p>
            <a:pPr>
              <a:defRPr/>
            </a:pPr>
            <a:r>
              <a:rPr lang="en-US" sz="1400" dirty="0" err="1">
                <a:latin typeface="+mn-lt"/>
                <a:cs typeface="Arial" pitchFamily="34" charset="0"/>
              </a:rPr>
              <a:t>Moorhouse</a:t>
            </a:r>
            <a:r>
              <a:rPr lang="en-US" sz="1400" dirty="0">
                <a:latin typeface="+mn-lt"/>
                <a:cs typeface="Arial" pitchFamily="34" charset="0"/>
              </a:rPr>
              <a:t> &amp; Rockwood. Lancet </a:t>
            </a:r>
            <a:r>
              <a:rPr lang="en-US" sz="1400" dirty="0" err="1">
                <a:latin typeface="+mn-lt"/>
                <a:cs typeface="Arial" pitchFamily="34" charset="0"/>
              </a:rPr>
              <a:t>Neurol</a:t>
            </a:r>
            <a:r>
              <a:rPr lang="en-US" sz="1400" dirty="0">
                <a:latin typeface="+mn-lt"/>
                <a:cs typeface="Arial" pitchFamily="34" charset="0"/>
              </a:rPr>
              <a:t> 2008</a:t>
            </a:r>
            <a:endParaRPr lang="el-GR" sz="1400" dirty="0">
              <a:latin typeface="+mn-lt"/>
              <a:cs typeface="Arial" pitchFamily="34" charset="0"/>
            </a:endParaRPr>
          </a:p>
        </p:txBody>
      </p:sp>
      <p:pic>
        <p:nvPicPr>
          <p:cNvPr id="130050" name="Picture 2"/>
          <p:cNvPicPr>
            <a:picLocks noChangeAspect="1" noChangeArrowheads="1"/>
          </p:cNvPicPr>
          <p:nvPr/>
        </p:nvPicPr>
        <p:blipFill>
          <a:blip r:embed="rId3"/>
          <a:srcRect/>
          <a:stretch>
            <a:fillRect/>
          </a:stretch>
        </p:blipFill>
        <p:spPr bwMode="auto">
          <a:xfrm>
            <a:off x="3706813" y="1052513"/>
            <a:ext cx="5329237" cy="4348162"/>
          </a:xfrm>
          <a:prstGeom prst="rect">
            <a:avLst/>
          </a:prstGeom>
          <a:noFill/>
          <a:ln w="9525">
            <a:noFill/>
            <a:miter lim="800000"/>
            <a:headEnd/>
            <a:tailEnd/>
          </a:ln>
        </p:spPr>
      </p:pic>
      <p:grpSp>
        <p:nvGrpSpPr>
          <p:cNvPr id="2" name="Group 18"/>
          <p:cNvGrpSpPr>
            <a:grpSpLocks/>
          </p:cNvGrpSpPr>
          <p:nvPr/>
        </p:nvGrpSpPr>
        <p:grpSpPr bwMode="auto">
          <a:xfrm>
            <a:off x="395288" y="1989138"/>
            <a:ext cx="3744912" cy="1196975"/>
            <a:chOff x="249" y="1253"/>
            <a:chExt cx="2359" cy="754"/>
          </a:xfrm>
        </p:grpSpPr>
        <p:sp>
          <p:nvSpPr>
            <p:cNvPr id="24585" name="Text Box 9"/>
            <p:cNvSpPr txBox="1">
              <a:spLocks noChangeArrowheads="1"/>
            </p:cNvSpPr>
            <p:nvPr/>
          </p:nvSpPr>
          <p:spPr bwMode="auto">
            <a:xfrm>
              <a:off x="249" y="1253"/>
              <a:ext cx="1735" cy="754"/>
            </a:xfrm>
            <a:prstGeom prst="rect">
              <a:avLst/>
            </a:prstGeom>
            <a:noFill/>
            <a:ln w="9525">
              <a:solidFill>
                <a:schemeClr val="tx1"/>
              </a:solidFill>
              <a:miter lim="800000"/>
              <a:headEnd/>
              <a:tailEnd/>
            </a:ln>
            <a:effectLst/>
          </p:spPr>
          <p:txBody>
            <a:bodyPr wrap="none">
              <a:spAutoFit/>
            </a:bodyPr>
            <a:lstStyle/>
            <a:p>
              <a:r>
                <a:rPr lang="en-US" sz="2400" dirty="0"/>
                <a:t>Vascular cognitive </a:t>
              </a:r>
            </a:p>
            <a:p>
              <a:r>
                <a:rPr lang="en-US" sz="2400" dirty="0"/>
                <a:t>Impairment</a:t>
              </a:r>
            </a:p>
            <a:p>
              <a:r>
                <a:rPr lang="en-US" sz="2400" dirty="0"/>
                <a:t>no dementia</a:t>
              </a:r>
              <a:endParaRPr lang="el-GR" sz="2400" dirty="0"/>
            </a:p>
          </p:txBody>
        </p:sp>
        <p:sp>
          <p:nvSpPr>
            <p:cNvPr id="24589" name="Line 13"/>
            <p:cNvSpPr>
              <a:spLocks noChangeShapeType="1"/>
            </p:cNvSpPr>
            <p:nvPr/>
          </p:nvSpPr>
          <p:spPr bwMode="auto">
            <a:xfrm>
              <a:off x="2018" y="1661"/>
              <a:ext cx="590" cy="0"/>
            </a:xfrm>
            <a:prstGeom prst="line">
              <a:avLst/>
            </a:prstGeom>
            <a:noFill/>
            <a:ln w="19050">
              <a:solidFill>
                <a:schemeClr val="tx1"/>
              </a:solidFill>
              <a:round/>
              <a:headEnd/>
              <a:tailEnd type="oval" w="lg" len="lg"/>
            </a:ln>
            <a:effectLst/>
          </p:spPr>
          <p:txBody>
            <a:bodyPr/>
            <a:lstStyle/>
            <a:p>
              <a:endParaRPr lang="el-GR"/>
            </a:p>
          </p:txBody>
        </p:sp>
      </p:grpSp>
      <p:grpSp>
        <p:nvGrpSpPr>
          <p:cNvPr id="3" name="Group 24"/>
          <p:cNvGrpSpPr>
            <a:grpSpLocks/>
          </p:cNvGrpSpPr>
          <p:nvPr/>
        </p:nvGrpSpPr>
        <p:grpSpPr bwMode="auto">
          <a:xfrm>
            <a:off x="395288" y="3314700"/>
            <a:ext cx="4608512" cy="1196975"/>
            <a:chOff x="249" y="2088"/>
            <a:chExt cx="2903" cy="754"/>
          </a:xfrm>
        </p:grpSpPr>
        <p:sp>
          <p:nvSpPr>
            <p:cNvPr id="24586" name="Text Box 10"/>
            <p:cNvSpPr txBox="1">
              <a:spLocks noChangeArrowheads="1"/>
            </p:cNvSpPr>
            <p:nvPr/>
          </p:nvSpPr>
          <p:spPr bwMode="auto">
            <a:xfrm>
              <a:off x="249" y="2088"/>
              <a:ext cx="1735" cy="754"/>
            </a:xfrm>
            <a:prstGeom prst="rect">
              <a:avLst/>
            </a:prstGeom>
            <a:noFill/>
            <a:ln w="9525">
              <a:solidFill>
                <a:schemeClr val="tx1"/>
              </a:solidFill>
              <a:miter lim="800000"/>
              <a:headEnd/>
              <a:tailEnd/>
            </a:ln>
            <a:effectLst/>
          </p:spPr>
          <p:txBody>
            <a:bodyPr wrap="none">
              <a:spAutoFit/>
            </a:bodyPr>
            <a:lstStyle/>
            <a:p>
              <a:r>
                <a:rPr lang="en-US" sz="2400" dirty="0"/>
                <a:t>Vascular cognitive </a:t>
              </a:r>
            </a:p>
            <a:p>
              <a:r>
                <a:rPr lang="en-US" sz="2400" dirty="0"/>
                <a:t>Impairment</a:t>
              </a:r>
            </a:p>
            <a:p>
              <a:r>
                <a:rPr lang="en-US" sz="2400" dirty="0"/>
                <a:t>with dementia</a:t>
              </a:r>
              <a:endParaRPr lang="el-GR" sz="2400" dirty="0"/>
            </a:p>
          </p:txBody>
        </p:sp>
        <p:sp>
          <p:nvSpPr>
            <p:cNvPr id="24590" name="Line 14"/>
            <p:cNvSpPr>
              <a:spLocks noChangeShapeType="1"/>
            </p:cNvSpPr>
            <p:nvPr/>
          </p:nvSpPr>
          <p:spPr bwMode="auto">
            <a:xfrm>
              <a:off x="2018" y="2428"/>
              <a:ext cx="1134" cy="0"/>
            </a:xfrm>
            <a:prstGeom prst="line">
              <a:avLst/>
            </a:prstGeom>
            <a:noFill/>
            <a:ln w="19050">
              <a:solidFill>
                <a:schemeClr val="tx1"/>
              </a:solidFill>
              <a:round/>
              <a:headEnd/>
              <a:tailEnd type="oval" w="lg" len="lg"/>
            </a:ln>
            <a:effectLst/>
          </p:spPr>
          <p:txBody>
            <a:bodyPr/>
            <a:lstStyle/>
            <a:p>
              <a:endParaRPr lang="el-GR"/>
            </a:p>
          </p:txBody>
        </p:sp>
      </p:grpSp>
      <p:grpSp>
        <p:nvGrpSpPr>
          <p:cNvPr id="4" name="Group 22"/>
          <p:cNvGrpSpPr>
            <a:grpSpLocks/>
          </p:cNvGrpSpPr>
          <p:nvPr/>
        </p:nvGrpSpPr>
        <p:grpSpPr bwMode="auto">
          <a:xfrm>
            <a:off x="395288" y="4652963"/>
            <a:ext cx="5689600" cy="466725"/>
            <a:chOff x="249" y="2931"/>
            <a:chExt cx="3584" cy="294"/>
          </a:xfrm>
        </p:grpSpPr>
        <p:sp>
          <p:nvSpPr>
            <p:cNvPr id="24587" name="Text Box 11"/>
            <p:cNvSpPr txBox="1">
              <a:spLocks noChangeArrowheads="1"/>
            </p:cNvSpPr>
            <p:nvPr/>
          </p:nvSpPr>
          <p:spPr bwMode="auto">
            <a:xfrm>
              <a:off x="249" y="2931"/>
              <a:ext cx="635" cy="294"/>
            </a:xfrm>
            <a:prstGeom prst="rect">
              <a:avLst/>
            </a:prstGeom>
            <a:noFill/>
            <a:ln w="9525">
              <a:solidFill>
                <a:schemeClr val="tx1"/>
              </a:solidFill>
              <a:miter lim="800000"/>
              <a:headEnd/>
              <a:tailEnd/>
            </a:ln>
            <a:effectLst/>
          </p:spPr>
          <p:txBody>
            <a:bodyPr wrap="none">
              <a:spAutoFit/>
            </a:bodyPr>
            <a:lstStyle/>
            <a:p>
              <a:r>
                <a:rPr lang="en-US" sz="2400"/>
                <a:t>Mixed</a:t>
              </a:r>
              <a:endParaRPr lang="el-GR" sz="2400"/>
            </a:p>
          </p:txBody>
        </p:sp>
        <p:sp>
          <p:nvSpPr>
            <p:cNvPr id="24591" name="Line 15"/>
            <p:cNvSpPr>
              <a:spLocks noChangeShapeType="1"/>
            </p:cNvSpPr>
            <p:nvPr/>
          </p:nvSpPr>
          <p:spPr bwMode="auto">
            <a:xfrm>
              <a:off x="975" y="3067"/>
              <a:ext cx="2858" cy="0"/>
            </a:xfrm>
            <a:prstGeom prst="line">
              <a:avLst/>
            </a:prstGeom>
            <a:noFill/>
            <a:ln w="19050">
              <a:solidFill>
                <a:schemeClr val="tx1"/>
              </a:solidFill>
              <a:round/>
              <a:headEnd/>
              <a:tailEnd type="oval" w="lg" len="lg"/>
            </a:ln>
            <a:effectLst/>
          </p:spPr>
          <p:txBody>
            <a:bodyPr/>
            <a:lstStyle/>
            <a:p>
              <a:endParaRPr lang="el-GR"/>
            </a:p>
          </p:txBody>
        </p:sp>
      </p:grpSp>
      <p:grpSp>
        <p:nvGrpSpPr>
          <p:cNvPr id="5" name="Group 23"/>
          <p:cNvGrpSpPr>
            <a:grpSpLocks/>
          </p:cNvGrpSpPr>
          <p:nvPr/>
        </p:nvGrpSpPr>
        <p:grpSpPr bwMode="auto">
          <a:xfrm>
            <a:off x="395288" y="4149725"/>
            <a:ext cx="7272337" cy="1546225"/>
            <a:chOff x="249" y="2614"/>
            <a:chExt cx="4581" cy="974"/>
          </a:xfrm>
        </p:grpSpPr>
        <p:sp>
          <p:nvSpPr>
            <p:cNvPr id="24588" name="Text Box 12"/>
            <p:cNvSpPr txBox="1">
              <a:spLocks noChangeArrowheads="1"/>
            </p:cNvSpPr>
            <p:nvPr/>
          </p:nvSpPr>
          <p:spPr bwMode="auto">
            <a:xfrm>
              <a:off x="249" y="3294"/>
              <a:ext cx="389" cy="294"/>
            </a:xfrm>
            <a:prstGeom prst="rect">
              <a:avLst/>
            </a:prstGeom>
            <a:noFill/>
            <a:ln w="9525">
              <a:solidFill>
                <a:schemeClr val="tx1"/>
              </a:solidFill>
              <a:miter lim="800000"/>
              <a:headEnd/>
              <a:tailEnd/>
            </a:ln>
            <a:effectLst/>
          </p:spPr>
          <p:txBody>
            <a:bodyPr wrap="none">
              <a:spAutoFit/>
            </a:bodyPr>
            <a:lstStyle/>
            <a:p>
              <a:r>
                <a:rPr lang="en-US" sz="2400"/>
                <a:t>AD</a:t>
              </a:r>
              <a:endParaRPr lang="el-GR" sz="2400"/>
            </a:p>
          </p:txBody>
        </p:sp>
        <p:sp>
          <p:nvSpPr>
            <p:cNvPr id="24592" name="Line 16"/>
            <p:cNvSpPr>
              <a:spLocks noChangeShapeType="1"/>
            </p:cNvSpPr>
            <p:nvPr/>
          </p:nvSpPr>
          <p:spPr bwMode="auto">
            <a:xfrm>
              <a:off x="703" y="3430"/>
              <a:ext cx="4127" cy="0"/>
            </a:xfrm>
            <a:prstGeom prst="line">
              <a:avLst/>
            </a:prstGeom>
            <a:noFill/>
            <a:ln w="19050">
              <a:solidFill>
                <a:schemeClr val="tx1"/>
              </a:solidFill>
              <a:round/>
              <a:headEnd/>
              <a:tailEnd type="none" w="lg" len="lg"/>
            </a:ln>
            <a:effectLst/>
          </p:spPr>
          <p:txBody>
            <a:bodyPr/>
            <a:lstStyle/>
            <a:p>
              <a:endParaRPr lang="el-GR"/>
            </a:p>
          </p:txBody>
        </p:sp>
        <p:sp>
          <p:nvSpPr>
            <p:cNvPr id="24593" name="Line 17"/>
            <p:cNvSpPr>
              <a:spLocks noChangeShapeType="1"/>
            </p:cNvSpPr>
            <p:nvPr/>
          </p:nvSpPr>
          <p:spPr bwMode="auto">
            <a:xfrm flipV="1">
              <a:off x="4830" y="2614"/>
              <a:ext cx="0" cy="816"/>
            </a:xfrm>
            <a:prstGeom prst="line">
              <a:avLst/>
            </a:prstGeom>
            <a:noFill/>
            <a:ln w="19050">
              <a:solidFill>
                <a:schemeClr val="tx1"/>
              </a:solidFill>
              <a:round/>
              <a:headEnd/>
              <a:tailEnd type="oval" w="lg" len="lg"/>
            </a:ln>
            <a:effectLst/>
          </p:spPr>
          <p:txBody>
            <a:bodyPr/>
            <a:lstStyle/>
            <a:p>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500"/>
                                        <p:tgtEl>
                                          <p:spTgt spid="130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fontScale="90000"/>
          </a:bodyPr>
          <a:lstStyle/>
          <a:p>
            <a:r>
              <a:rPr lang="el-GR" sz="4000"/>
              <a:t>Ομαδοποίηση παραγόντων κινδύνου Αγγειακής Άνοιας</a:t>
            </a:r>
          </a:p>
        </p:txBody>
      </p:sp>
      <p:sp>
        <p:nvSpPr>
          <p:cNvPr id="160771" name="Rectangle 3"/>
          <p:cNvSpPr>
            <a:spLocks noGrp="1" noChangeArrowheads="1"/>
          </p:cNvSpPr>
          <p:nvPr>
            <p:ph idx="1"/>
          </p:nvPr>
        </p:nvSpPr>
        <p:spPr/>
        <p:txBody>
          <a:bodyPr/>
          <a:lstStyle/>
          <a:p>
            <a:r>
              <a:rPr lang="el-GR" sz="2400">
                <a:latin typeface="Arial" charset="0"/>
              </a:rPr>
              <a:t>Δημογραφικοί</a:t>
            </a:r>
          </a:p>
          <a:p>
            <a:r>
              <a:rPr lang="el-GR" sz="2400">
                <a:latin typeface="Arial" charset="0"/>
              </a:rPr>
              <a:t>Γενετικοί</a:t>
            </a:r>
          </a:p>
          <a:p>
            <a:r>
              <a:rPr lang="el-GR" sz="2400">
                <a:latin typeface="Arial" charset="0"/>
              </a:rPr>
              <a:t>Αγγειακοί</a:t>
            </a:r>
          </a:p>
          <a:p>
            <a:r>
              <a:rPr lang="el-GR" sz="2400">
                <a:latin typeface="Arial" charset="0"/>
              </a:rPr>
              <a:t>Σχετιζόμενοι με τα ΑΕΕ</a:t>
            </a:r>
            <a:r>
              <a:rPr lang="en-US" sz="2400">
                <a:latin typeface="Arial" charset="0"/>
              </a:rPr>
              <a:t> (post-stroke vascular dementia)</a:t>
            </a:r>
            <a:endParaRPr lang="el-GR" sz="2400">
              <a:latin typeface="Arial" charset="0"/>
            </a:endParaRPr>
          </a:p>
          <a:p>
            <a:pPr>
              <a:buFontTx/>
              <a:buNone/>
            </a:pPr>
            <a:endParaRPr lang="el-GR" sz="2400">
              <a:latin typeface="Arial" charset="0"/>
            </a:endParaRPr>
          </a:p>
          <a:p>
            <a:pPr>
              <a:lnSpc>
                <a:spcPct val="105000"/>
              </a:lnSpc>
              <a:buFontTx/>
              <a:buNone/>
            </a:pPr>
            <a:r>
              <a:rPr lang="en-US" sz="2400">
                <a:latin typeface="Arial" charset="0"/>
              </a:rPr>
              <a:t>    </a:t>
            </a:r>
            <a:r>
              <a:rPr lang="el-GR" sz="2400">
                <a:latin typeface="Arial" charset="0"/>
              </a:rPr>
              <a:t>Η Αγγειακή είναι η συχνότερη μορφή άνοιας στην Ιαπωνία. Η επίπτωση και ο επιπολασμός της αυξάνονται ραγδαία στις αναπτυγμένες κοινωνίες</a:t>
            </a:r>
            <a:r>
              <a:rPr lang="el-GR">
                <a:latin typeface="Arial" charset="0"/>
              </a:rPr>
              <a:t> </a:t>
            </a:r>
            <a:endParaRPr lang="en-US">
              <a:latin typeface="Arial" charset="0"/>
            </a:endParaRPr>
          </a:p>
          <a:p>
            <a:pPr>
              <a:buFontTx/>
              <a:buNone/>
            </a:pPr>
            <a:r>
              <a:rPr lang="el-GR">
                <a:latin typeface="Arial" charset="0"/>
              </a:rPr>
              <a:t>    </a:t>
            </a:r>
            <a:r>
              <a:rPr lang="en-US">
                <a:latin typeface="Arial" charset="0"/>
              </a:rPr>
              <a:t>                   </a:t>
            </a:r>
            <a:r>
              <a:rPr lang="en-US" sz="1800"/>
              <a:t>                                         </a:t>
            </a:r>
            <a:r>
              <a:rPr lang="en-US" sz="1800" i="1"/>
              <a:t>Neurology 2001;57:839-44</a:t>
            </a:r>
            <a:endParaRPr lang="el-GR">
              <a:latin typeface="Arial" charset="0"/>
            </a:endParaRPr>
          </a:p>
        </p:txBody>
      </p:sp>
      <p:sp>
        <p:nvSpPr>
          <p:cNvPr id="160772" name="Line 4"/>
          <p:cNvSpPr>
            <a:spLocks noChangeShapeType="1"/>
          </p:cNvSpPr>
          <p:nvPr/>
        </p:nvSpPr>
        <p:spPr bwMode="auto">
          <a:xfrm>
            <a:off x="684213" y="1916113"/>
            <a:ext cx="7775575" cy="0"/>
          </a:xfrm>
          <a:prstGeom prst="line">
            <a:avLst/>
          </a:prstGeom>
          <a:noFill/>
          <a:ln w="9525">
            <a:solidFill>
              <a:srgbClr val="FF0000"/>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l-GR" sz="4000"/>
              <a:t>Αγγειακοί παράγοντες κινδύνου ΑΑ</a:t>
            </a:r>
          </a:p>
        </p:txBody>
      </p:sp>
      <p:sp>
        <p:nvSpPr>
          <p:cNvPr id="168963" name="Rectangle 3"/>
          <p:cNvSpPr>
            <a:spLocks noGrp="1" noChangeArrowheads="1"/>
          </p:cNvSpPr>
          <p:nvPr>
            <p:ph idx="1"/>
          </p:nvPr>
        </p:nvSpPr>
        <p:spPr/>
        <p:txBody>
          <a:bodyPr>
            <a:normAutofit lnSpcReduction="10000"/>
          </a:bodyPr>
          <a:lstStyle/>
          <a:p>
            <a:r>
              <a:rPr lang="el-GR" sz="2400">
                <a:latin typeface="Arial" charset="0"/>
              </a:rPr>
              <a:t>Κάπνισμα</a:t>
            </a:r>
          </a:p>
          <a:p>
            <a:r>
              <a:rPr lang="el-GR" sz="2400">
                <a:latin typeface="Arial" charset="0"/>
              </a:rPr>
              <a:t>Καρδιακή ανεπάρκεια</a:t>
            </a:r>
          </a:p>
          <a:p>
            <a:r>
              <a:rPr lang="el-GR" sz="2400">
                <a:latin typeface="Arial" charset="0"/>
              </a:rPr>
              <a:t>Στεφανιαία νόσος</a:t>
            </a:r>
          </a:p>
          <a:p>
            <a:r>
              <a:rPr lang="el-GR" sz="2400">
                <a:latin typeface="Arial" charset="0"/>
              </a:rPr>
              <a:t>Κολπική μαρμαρυγή – αρρυθμίες</a:t>
            </a:r>
          </a:p>
          <a:p>
            <a:r>
              <a:rPr lang="el-GR" sz="2400">
                <a:latin typeface="Arial" charset="0"/>
              </a:rPr>
              <a:t>Μεταβολικό σύνδρομο </a:t>
            </a:r>
          </a:p>
          <a:p>
            <a:r>
              <a:rPr lang="el-GR" sz="2400">
                <a:latin typeface="Arial" charset="0"/>
              </a:rPr>
              <a:t>Επαναλαμβανόμενα ΑΕΕ</a:t>
            </a:r>
          </a:p>
          <a:p>
            <a:r>
              <a:rPr lang="el-GR" sz="2400">
                <a:latin typeface="Arial" charset="0"/>
              </a:rPr>
              <a:t>Χωρίς συμπτωματολογία έμφρακτα</a:t>
            </a:r>
            <a:endParaRPr lang="en-US" sz="2400">
              <a:latin typeface="Arial" charset="0"/>
            </a:endParaRPr>
          </a:p>
          <a:p>
            <a:r>
              <a:rPr lang="el-GR" sz="2400">
                <a:latin typeface="Arial" charset="0"/>
              </a:rPr>
              <a:t>Μικροαιμορραγίες- αμυλοειδική αγγει</a:t>
            </a:r>
            <a:r>
              <a:rPr lang="el-GR" sz="2400">
                <a:latin typeface="Arial" charset="0"/>
                <a:cs typeface="Arial" charset="0"/>
              </a:rPr>
              <a:t>ΐτιδα</a:t>
            </a:r>
            <a:r>
              <a:rPr lang="en-US" sz="2800" i="1"/>
              <a:t>           </a:t>
            </a:r>
            <a:r>
              <a:rPr lang="el-GR" sz="2800" i="1"/>
              <a:t>                     </a:t>
            </a:r>
          </a:p>
          <a:p>
            <a:pPr>
              <a:buFontTx/>
              <a:buNone/>
            </a:pPr>
            <a:r>
              <a:rPr lang="el-GR" sz="3600" i="1"/>
              <a:t>                           </a:t>
            </a:r>
            <a:r>
              <a:rPr lang="en-US" sz="2000" i="1"/>
              <a:t>Cerebrovasc Dis 2005;20(suppl 2):91-100</a:t>
            </a:r>
            <a:r>
              <a:rPr lang="el-GR" sz="2000" i="1"/>
              <a:t>, </a:t>
            </a:r>
            <a:r>
              <a:rPr lang="en-US" sz="2000" i="1"/>
              <a:t> </a:t>
            </a:r>
          </a:p>
          <a:p>
            <a:pPr>
              <a:buFontTx/>
              <a:buNone/>
            </a:pPr>
            <a:r>
              <a:rPr lang="en-US" sz="2000" i="1"/>
              <a:t>                </a:t>
            </a:r>
            <a:r>
              <a:rPr lang="el-GR" sz="2000" i="1"/>
              <a:t>  </a:t>
            </a:r>
            <a:r>
              <a:rPr lang="en-US" sz="2000" i="1"/>
              <a:t>                              </a:t>
            </a:r>
            <a:r>
              <a:rPr lang="el-GR" sz="2000" i="1"/>
              <a:t>               </a:t>
            </a:r>
            <a:r>
              <a:rPr lang="en-US" sz="2000" i="1"/>
              <a:t>               Stroke2000;31:1487-93</a:t>
            </a:r>
            <a:endParaRPr lang="el-GR" sz="2000" i="1"/>
          </a:p>
          <a:p>
            <a:pPr>
              <a:buFontTx/>
              <a:buNone/>
            </a:pPr>
            <a:endParaRPr lang="el-GR" sz="2000">
              <a:latin typeface="Arial" charset="0"/>
            </a:endParaRPr>
          </a:p>
        </p:txBody>
      </p:sp>
      <p:sp>
        <p:nvSpPr>
          <p:cNvPr id="168964" name="Line 4"/>
          <p:cNvSpPr>
            <a:spLocks noChangeShapeType="1"/>
          </p:cNvSpPr>
          <p:nvPr/>
        </p:nvSpPr>
        <p:spPr bwMode="auto">
          <a:xfrm>
            <a:off x="611188" y="1916113"/>
            <a:ext cx="7921625" cy="0"/>
          </a:xfrm>
          <a:prstGeom prst="line">
            <a:avLst/>
          </a:prstGeom>
          <a:noFill/>
          <a:ln w="9525">
            <a:solidFill>
              <a:srgbClr val="FF0000"/>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l-GR" sz="4000"/>
              <a:t>Αγγειακοί παράγοντες κινδύνου ΑΑ</a:t>
            </a:r>
          </a:p>
        </p:txBody>
      </p:sp>
      <p:sp>
        <p:nvSpPr>
          <p:cNvPr id="167939" name="Rectangle 3"/>
          <p:cNvSpPr>
            <a:spLocks noGrp="1" noChangeArrowheads="1"/>
          </p:cNvSpPr>
          <p:nvPr>
            <p:ph idx="1"/>
          </p:nvPr>
        </p:nvSpPr>
        <p:spPr/>
        <p:txBody>
          <a:bodyPr/>
          <a:lstStyle/>
          <a:p>
            <a:r>
              <a:rPr lang="el-GR" sz="2800">
                <a:latin typeface="Arial" charset="0"/>
              </a:rPr>
              <a:t>Μη αντιμετωπιζόμενη αρτηριακή υπέρταση</a:t>
            </a:r>
          </a:p>
          <a:p>
            <a:r>
              <a:rPr lang="el-GR" sz="2800">
                <a:latin typeface="Arial" charset="0"/>
              </a:rPr>
              <a:t>Συστολική υπέρταση των υπερηλίκων</a:t>
            </a:r>
          </a:p>
          <a:p>
            <a:r>
              <a:rPr lang="el-GR" sz="2800">
                <a:latin typeface="Arial" charset="0"/>
              </a:rPr>
              <a:t>Σακχαρώδης διαβήτης</a:t>
            </a:r>
          </a:p>
          <a:p>
            <a:r>
              <a:rPr lang="el-GR" sz="2800">
                <a:latin typeface="Arial" charset="0"/>
              </a:rPr>
              <a:t>Υπερλιπιδαιμία</a:t>
            </a:r>
          </a:p>
          <a:p>
            <a:r>
              <a:rPr lang="el-GR" sz="2800">
                <a:latin typeface="Arial" charset="0"/>
              </a:rPr>
              <a:t>Υπερομοκυστεϊναιμία</a:t>
            </a:r>
          </a:p>
          <a:p>
            <a:r>
              <a:rPr lang="el-GR" sz="2800">
                <a:latin typeface="Arial" charset="0"/>
              </a:rPr>
              <a:t>Υπερινωδογοναιμία</a:t>
            </a:r>
          </a:p>
          <a:p>
            <a:pPr>
              <a:buFontTx/>
              <a:buNone/>
            </a:pPr>
            <a:r>
              <a:rPr lang="el-GR" sz="2800"/>
              <a:t>                                        </a:t>
            </a:r>
          </a:p>
          <a:p>
            <a:pPr>
              <a:buFontTx/>
              <a:buNone/>
            </a:pPr>
            <a:r>
              <a:rPr lang="el-GR" sz="1800" i="1"/>
              <a:t>                                                                </a:t>
            </a:r>
            <a:r>
              <a:rPr lang="en-US" sz="1800" i="1"/>
              <a:t>Cerebrovasc Dis 2005;20(suppl 2):91-100</a:t>
            </a:r>
            <a:endParaRPr lang="el-GR" sz="1800" i="1"/>
          </a:p>
        </p:txBody>
      </p:sp>
      <p:sp>
        <p:nvSpPr>
          <p:cNvPr id="167940" name="Line 4"/>
          <p:cNvSpPr>
            <a:spLocks noChangeShapeType="1"/>
          </p:cNvSpPr>
          <p:nvPr/>
        </p:nvSpPr>
        <p:spPr bwMode="auto">
          <a:xfrm>
            <a:off x="684213" y="1916113"/>
            <a:ext cx="7848600" cy="0"/>
          </a:xfrm>
          <a:prstGeom prst="line">
            <a:avLst/>
          </a:prstGeom>
          <a:noFill/>
          <a:ln w="9525">
            <a:solidFill>
              <a:srgbClr val="FF0000"/>
            </a:solidFill>
            <a:round/>
            <a:headEnd/>
            <a:tailEnd/>
          </a:ln>
          <a:effectLst/>
        </p:spPr>
        <p:txBody>
          <a:bodyPr/>
          <a:lstStyle/>
          <a:p>
            <a:endParaRPr lang="el-G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r>
              <a:rPr lang="en-US" sz="4800" smtClean="0"/>
              <a:t>VaD Predictors </a:t>
            </a:r>
            <a:endParaRPr lang="el-GR" sz="4800" smtClean="0"/>
          </a:p>
        </p:txBody>
      </p:sp>
      <p:sp>
        <p:nvSpPr>
          <p:cNvPr id="3" name="Θέση περιεχομένου 2"/>
          <p:cNvSpPr>
            <a:spLocks noGrp="1"/>
          </p:cNvSpPr>
          <p:nvPr>
            <p:ph idx="1"/>
          </p:nvPr>
        </p:nvSpPr>
        <p:spPr/>
        <p:txBody>
          <a:bodyPr>
            <a:normAutofit lnSpcReduction="10000"/>
          </a:bodyPr>
          <a:lstStyle/>
          <a:p>
            <a:pPr>
              <a:defRPr/>
            </a:pPr>
            <a:r>
              <a:rPr lang="en-US" sz="1800" dirty="0">
                <a:latin typeface="Arial" pitchFamily="34" charset="0"/>
                <a:cs typeface="Arial" pitchFamily="34" charset="0"/>
              </a:rPr>
              <a:t>S</a:t>
            </a:r>
            <a:r>
              <a:rPr lang="en-US" sz="1800" dirty="0" smtClean="0">
                <a:latin typeface="Arial" pitchFamily="34" charset="0"/>
                <a:cs typeface="Arial" pitchFamily="34" charset="0"/>
              </a:rPr>
              <a:t>ex (??), </a:t>
            </a:r>
          </a:p>
          <a:p>
            <a:pPr>
              <a:defRPr/>
            </a:pPr>
            <a:r>
              <a:rPr lang="en-US" sz="1800" dirty="0" smtClean="0">
                <a:latin typeface="Arial" pitchFamily="34" charset="0"/>
                <a:cs typeface="Arial" pitchFamily="34" charset="0"/>
              </a:rPr>
              <a:t>Age </a:t>
            </a:r>
            <a:r>
              <a:rPr lang="en-US" sz="1800" dirty="0">
                <a:latin typeface="Arial" pitchFamily="34" charset="0"/>
                <a:cs typeface="Arial" pitchFamily="34" charset="0"/>
              </a:rPr>
              <a:t>(</a:t>
            </a:r>
            <a:r>
              <a:rPr lang="en-US" sz="1800" dirty="0" err="1">
                <a:latin typeface="Arial" pitchFamily="34" charset="0"/>
                <a:cs typeface="Arial" pitchFamily="34" charset="0"/>
              </a:rPr>
              <a:t>VaD</a:t>
            </a:r>
            <a:r>
              <a:rPr lang="en-US" sz="1800" dirty="0">
                <a:latin typeface="Arial" pitchFamily="34" charset="0"/>
                <a:cs typeface="Arial" pitchFamily="34" charset="0"/>
              </a:rPr>
              <a:t> is more common in older individuals</a:t>
            </a:r>
            <a:r>
              <a:rPr lang="en-US" sz="1800" dirty="0" smtClean="0">
                <a:latin typeface="Arial" pitchFamily="34" charset="0"/>
                <a:cs typeface="Arial" pitchFamily="34" charset="0"/>
              </a:rPr>
              <a:t>),</a:t>
            </a:r>
          </a:p>
          <a:p>
            <a:pPr>
              <a:defRPr/>
            </a:pPr>
            <a:r>
              <a:rPr lang="en-US" sz="1800" dirty="0" smtClean="0">
                <a:latin typeface="Arial" pitchFamily="34" charset="0"/>
                <a:cs typeface="Arial" pitchFamily="34" charset="0"/>
              </a:rPr>
              <a:t>Race (</a:t>
            </a:r>
            <a:r>
              <a:rPr lang="en-US" sz="1800" dirty="0" err="1" smtClean="0">
                <a:latin typeface="Arial" pitchFamily="34" charset="0"/>
                <a:cs typeface="Arial" pitchFamily="34" charset="0"/>
              </a:rPr>
              <a:t>VaD</a:t>
            </a:r>
            <a:r>
              <a:rPr lang="en-US" sz="1800" dirty="0" smtClean="0">
                <a:latin typeface="Arial" pitchFamily="34" charset="0"/>
                <a:cs typeface="Arial" pitchFamily="34" charset="0"/>
              </a:rPr>
              <a:t> is more common in blacks and </a:t>
            </a:r>
            <a:r>
              <a:rPr lang="en-US" sz="1800" dirty="0" err="1" smtClean="0">
                <a:latin typeface="Arial" pitchFamily="34" charset="0"/>
                <a:cs typeface="Arial" pitchFamily="34" charset="0"/>
              </a:rPr>
              <a:t>hispanics</a:t>
            </a:r>
            <a:r>
              <a:rPr lang="en-US" sz="1800" dirty="0" smtClean="0">
                <a:latin typeface="Arial" pitchFamily="34" charset="0"/>
                <a:cs typeface="Arial" pitchFamily="34" charset="0"/>
              </a:rPr>
              <a:t>) </a:t>
            </a:r>
          </a:p>
          <a:p>
            <a:pPr>
              <a:defRPr/>
            </a:pPr>
            <a:r>
              <a:rPr lang="en-US" sz="1800" dirty="0" smtClean="0">
                <a:latin typeface="Arial" pitchFamily="34" charset="0"/>
                <a:cs typeface="Arial" pitchFamily="34" charset="0"/>
              </a:rPr>
              <a:t>Low educational level</a:t>
            </a:r>
          </a:p>
          <a:p>
            <a:pPr>
              <a:defRPr/>
            </a:pPr>
            <a:r>
              <a:rPr lang="en-US" sz="1800" dirty="0" smtClean="0">
                <a:latin typeface="Arial" pitchFamily="34" charset="0"/>
                <a:cs typeface="Arial" pitchFamily="34" charset="0"/>
              </a:rPr>
              <a:t>Family </a:t>
            </a:r>
            <a:r>
              <a:rPr lang="en-US" sz="1800" dirty="0">
                <a:latin typeface="Arial" pitchFamily="34" charset="0"/>
                <a:cs typeface="Arial" pitchFamily="34" charset="0"/>
              </a:rPr>
              <a:t>history of dementia, </a:t>
            </a:r>
            <a:endParaRPr lang="en-US" sz="1800" dirty="0" smtClean="0">
              <a:latin typeface="Arial" pitchFamily="34" charset="0"/>
              <a:cs typeface="Arial" pitchFamily="34" charset="0"/>
            </a:endParaRPr>
          </a:p>
          <a:p>
            <a:pPr>
              <a:defRPr/>
            </a:pPr>
            <a:r>
              <a:rPr lang="en-US" sz="1800" dirty="0" smtClean="0">
                <a:latin typeface="Arial" pitchFamily="34" charset="0"/>
                <a:cs typeface="Arial" pitchFamily="34" charset="0"/>
              </a:rPr>
              <a:t>Previous </a:t>
            </a:r>
            <a:r>
              <a:rPr lang="en-US" sz="1800" dirty="0">
                <a:latin typeface="Arial" pitchFamily="34" charset="0"/>
                <a:cs typeface="Arial" pitchFamily="34" charset="0"/>
              </a:rPr>
              <a:t>cognitive decline</a:t>
            </a:r>
            <a:r>
              <a:rPr lang="en-US" sz="1800" dirty="0" smtClean="0">
                <a:latin typeface="Arial" pitchFamily="34" charset="0"/>
                <a:cs typeface="Arial" pitchFamily="34" charset="0"/>
              </a:rPr>
              <a:t>,</a:t>
            </a:r>
          </a:p>
          <a:p>
            <a:pPr>
              <a:defRPr/>
            </a:pPr>
            <a:r>
              <a:rPr lang="en-US" sz="1800" dirty="0">
                <a:latin typeface="Arial" pitchFamily="34" charset="0"/>
                <a:cs typeface="Arial" pitchFamily="34" charset="0"/>
              </a:rPr>
              <a:t>P</a:t>
            </a:r>
            <a:r>
              <a:rPr lang="en-US" sz="1800" dirty="0" smtClean="0">
                <a:latin typeface="Arial" pitchFamily="34" charset="0"/>
                <a:cs typeface="Arial" pitchFamily="34" charset="0"/>
              </a:rPr>
              <a:t>remorbid </a:t>
            </a:r>
            <a:r>
              <a:rPr lang="en-US" sz="1800" dirty="0">
                <a:latin typeface="Arial" pitchFamily="34" charset="0"/>
                <a:cs typeface="Arial" pitchFamily="34" charset="0"/>
              </a:rPr>
              <a:t>conditions including </a:t>
            </a:r>
            <a:endParaRPr lang="en-US" sz="1800" dirty="0" smtClean="0">
              <a:latin typeface="Arial" pitchFamily="34" charset="0"/>
              <a:cs typeface="Arial" pitchFamily="34" charset="0"/>
            </a:endParaRPr>
          </a:p>
          <a:p>
            <a:pPr>
              <a:defRPr/>
            </a:pPr>
            <a:r>
              <a:rPr lang="en-US" sz="1800" dirty="0">
                <a:latin typeface="Arial" pitchFamily="34" charset="0"/>
                <a:cs typeface="Arial" pitchFamily="34" charset="0"/>
              </a:rPr>
              <a:t> </a:t>
            </a:r>
            <a:r>
              <a:rPr lang="en-US" sz="1800" dirty="0" smtClean="0">
                <a:latin typeface="Arial" pitchFamily="34" charset="0"/>
                <a:cs typeface="Arial" pitchFamily="34" charset="0"/>
              </a:rPr>
              <a:t>          diabetes, obesity, metabolic syndrome, </a:t>
            </a:r>
          </a:p>
          <a:p>
            <a:pPr>
              <a:defRPr/>
            </a:pPr>
            <a:r>
              <a:rPr lang="en-US" sz="1800" dirty="0">
                <a:latin typeface="Arial" pitchFamily="34" charset="0"/>
                <a:cs typeface="Arial" pitchFamily="34" charset="0"/>
              </a:rPr>
              <a:t> </a:t>
            </a:r>
            <a:r>
              <a:rPr lang="en-US" sz="1800" dirty="0" smtClean="0">
                <a:latin typeface="Arial" pitchFamily="34" charset="0"/>
                <a:cs typeface="Arial" pitchFamily="34" charset="0"/>
              </a:rPr>
              <a:t>          atrial </a:t>
            </a:r>
            <a:r>
              <a:rPr lang="en-US" sz="1800" dirty="0">
                <a:latin typeface="Arial" pitchFamily="34" charset="0"/>
                <a:cs typeface="Arial" pitchFamily="34" charset="0"/>
              </a:rPr>
              <a:t>fibrillation, </a:t>
            </a:r>
            <a:endParaRPr lang="en-US" sz="1800" dirty="0" smtClean="0">
              <a:latin typeface="Arial" pitchFamily="34" charset="0"/>
              <a:cs typeface="Arial" pitchFamily="34" charset="0"/>
            </a:endParaRPr>
          </a:p>
          <a:p>
            <a:pPr>
              <a:defRPr/>
            </a:pPr>
            <a:r>
              <a:rPr lang="en-US" sz="1800" dirty="0">
                <a:latin typeface="Arial" pitchFamily="34" charset="0"/>
                <a:cs typeface="Arial" pitchFamily="34" charset="0"/>
              </a:rPr>
              <a:t> </a:t>
            </a:r>
            <a:r>
              <a:rPr lang="en-US" sz="1800" dirty="0" smtClean="0">
                <a:latin typeface="Arial" pitchFamily="34" charset="0"/>
                <a:cs typeface="Arial" pitchFamily="34" charset="0"/>
              </a:rPr>
              <a:t>          previous stroke </a:t>
            </a:r>
            <a:r>
              <a:rPr lang="en-US" sz="1800" dirty="0">
                <a:latin typeface="Arial" pitchFamily="34" charset="0"/>
                <a:cs typeface="Arial" pitchFamily="34" charset="0"/>
              </a:rPr>
              <a:t>or transient ischemic attacks, </a:t>
            </a:r>
            <a:endParaRPr lang="en-US" sz="1800" dirty="0" smtClean="0">
              <a:latin typeface="Arial" pitchFamily="34" charset="0"/>
              <a:cs typeface="Arial" pitchFamily="34" charset="0"/>
            </a:endParaRPr>
          </a:p>
          <a:p>
            <a:pPr>
              <a:defRPr/>
            </a:pPr>
            <a:r>
              <a:rPr lang="en-US" sz="1800" dirty="0">
                <a:latin typeface="Arial" pitchFamily="34" charset="0"/>
                <a:cs typeface="Arial" pitchFamily="34" charset="0"/>
              </a:rPr>
              <a:t> </a:t>
            </a:r>
            <a:r>
              <a:rPr lang="en-US" sz="1800" dirty="0" smtClean="0">
                <a:latin typeface="Arial" pitchFamily="34" charset="0"/>
                <a:cs typeface="Arial" pitchFamily="34" charset="0"/>
              </a:rPr>
              <a:t>          hypertension</a:t>
            </a:r>
            <a:r>
              <a:rPr lang="en-US" sz="1800" dirty="0">
                <a:latin typeface="Arial" pitchFamily="34" charset="0"/>
                <a:cs typeface="Arial" pitchFamily="34" charset="0"/>
              </a:rPr>
              <a:t>, </a:t>
            </a:r>
          </a:p>
          <a:p>
            <a:pPr>
              <a:defRPr/>
            </a:pPr>
            <a:r>
              <a:rPr lang="en-US" sz="1800" dirty="0" smtClean="0">
                <a:latin typeface="Arial" pitchFamily="34" charset="0"/>
                <a:cs typeface="Arial" pitchFamily="34" charset="0"/>
              </a:rPr>
              <a:t>           hyperlipidemia-dyslipidemia</a:t>
            </a:r>
          </a:p>
          <a:p>
            <a:pPr>
              <a:defRPr/>
            </a:pPr>
            <a:r>
              <a:rPr lang="en-US" sz="1800" dirty="0">
                <a:latin typeface="Arial" pitchFamily="34" charset="0"/>
                <a:cs typeface="Arial" pitchFamily="34" charset="0"/>
              </a:rPr>
              <a:t> </a:t>
            </a:r>
            <a:r>
              <a:rPr lang="en-US" sz="1800" dirty="0" smtClean="0">
                <a:latin typeface="Arial" pitchFamily="34" charset="0"/>
                <a:cs typeface="Arial" pitchFamily="34" charset="0"/>
              </a:rPr>
              <a:t>          genetics </a:t>
            </a:r>
          </a:p>
          <a:p>
            <a:pPr marL="0" indent="0">
              <a:buFontTx/>
              <a:buNone/>
              <a:defRPr/>
            </a:pPr>
            <a:r>
              <a:rPr lang="en-US" sz="1800" dirty="0">
                <a:latin typeface="Arial" pitchFamily="34" charset="0"/>
                <a:cs typeface="Arial" pitchFamily="34" charset="0"/>
              </a:rPr>
              <a:t> </a:t>
            </a:r>
            <a:r>
              <a:rPr lang="en-US" sz="1800" dirty="0" smtClean="0">
                <a:latin typeface="Arial" pitchFamily="34" charset="0"/>
                <a:cs typeface="Arial" pitchFamily="34" charset="0"/>
              </a:rPr>
              <a:t>                                  </a:t>
            </a:r>
            <a:r>
              <a:rPr lang="en-US" sz="1600" dirty="0" err="1" smtClean="0">
                <a:latin typeface="Arial" pitchFamily="34" charset="0"/>
                <a:cs typeface="Arial" pitchFamily="34" charset="0"/>
              </a:rPr>
              <a:t>Gorelick</a:t>
            </a:r>
            <a:r>
              <a:rPr lang="en-US" sz="1600" dirty="0" smtClean="0">
                <a:latin typeface="Arial" pitchFamily="34" charset="0"/>
                <a:cs typeface="Arial" pitchFamily="34" charset="0"/>
              </a:rPr>
              <a:t> </a:t>
            </a:r>
            <a:r>
              <a:rPr lang="en-US" sz="1600" dirty="0">
                <a:latin typeface="Arial" pitchFamily="34" charset="0"/>
                <a:cs typeface="Arial" pitchFamily="34" charset="0"/>
              </a:rPr>
              <a:t>et al., 2011; </a:t>
            </a:r>
            <a:r>
              <a:rPr lang="en-US" sz="1600" dirty="0" err="1">
                <a:latin typeface="Arial" pitchFamily="34" charset="0"/>
                <a:cs typeface="Arial" pitchFamily="34" charset="0"/>
              </a:rPr>
              <a:t>Pendlebury</a:t>
            </a:r>
            <a:r>
              <a:rPr lang="en-US" sz="1600" dirty="0">
                <a:latin typeface="Arial" pitchFamily="34" charset="0"/>
                <a:cs typeface="Arial" pitchFamily="34" charset="0"/>
              </a:rPr>
              <a:t> and </a:t>
            </a:r>
            <a:r>
              <a:rPr lang="en-US" sz="1600" dirty="0" err="1">
                <a:latin typeface="Arial" pitchFamily="34" charset="0"/>
                <a:cs typeface="Arial" pitchFamily="34" charset="0"/>
              </a:rPr>
              <a:t>Rothwell</a:t>
            </a:r>
            <a:r>
              <a:rPr lang="en-US" sz="1600" dirty="0">
                <a:latin typeface="Arial" pitchFamily="34" charset="0"/>
                <a:cs typeface="Arial" pitchFamily="34" charset="0"/>
              </a:rPr>
              <a:t>, </a:t>
            </a:r>
            <a:r>
              <a:rPr lang="en-US" sz="1600" dirty="0" smtClean="0">
                <a:latin typeface="Arial" pitchFamily="34" charset="0"/>
                <a:cs typeface="Arial" pitchFamily="34" charset="0"/>
              </a:rPr>
              <a:t>2009</a:t>
            </a:r>
            <a:endParaRPr lang="el-GR" sz="1600" dirty="0">
              <a:latin typeface="Arial" pitchFamily="34" charset="0"/>
              <a:cs typeface="Arial" pitchFamily="34" charset="0"/>
            </a:endParaRPr>
          </a:p>
        </p:txBody>
      </p:sp>
      <p:pic>
        <p:nvPicPr>
          <p:cNvPr id="30724" name="Picture 2"/>
          <p:cNvPicPr>
            <a:picLocks noChangeAspect="1" noChangeArrowheads="1"/>
          </p:cNvPicPr>
          <p:nvPr/>
        </p:nvPicPr>
        <p:blipFill>
          <a:blip r:embed="rId2"/>
          <a:srcRect/>
          <a:stretch>
            <a:fillRect/>
          </a:stretch>
        </p:blipFill>
        <p:spPr bwMode="auto">
          <a:xfrm>
            <a:off x="644525" y="1628775"/>
            <a:ext cx="7920038" cy="1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1104900" y="866775"/>
            <a:ext cx="693420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1123950" y="862013"/>
            <a:ext cx="6896100" cy="513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fontAlgn="auto">
              <a:spcAft>
                <a:spcPts val="0"/>
              </a:spcAft>
              <a:defRPr/>
            </a:pPr>
            <a:r>
              <a:rPr lang="el-GR" sz="3600" b="0" dirty="0" smtClean="0">
                <a:solidFill>
                  <a:srgbClr val="FFFF00"/>
                </a:solidFill>
                <a:latin typeface="Comic Sans MS" pitchFamily="66" charset="0"/>
              </a:rPr>
              <a:t>ΑΓΓΕΙΑΚΗ ΑΝΟΙΑ (ΑΑ)</a:t>
            </a:r>
            <a:endParaRPr lang="el-GR" sz="3600" b="0" dirty="0">
              <a:solidFill>
                <a:srgbClr val="FFFF00"/>
              </a:solidFill>
              <a:latin typeface="Comic Sans MS" pitchFamily="66" charset="0"/>
            </a:endParaRPr>
          </a:p>
        </p:txBody>
      </p:sp>
      <p:sp>
        <p:nvSpPr>
          <p:cNvPr id="3" name="2 - Θέση κειμένου"/>
          <p:cNvSpPr>
            <a:spLocks noGrp="1"/>
          </p:cNvSpPr>
          <p:nvPr>
            <p:ph idx="1"/>
          </p:nvPr>
        </p:nvSpPr>
        <p:spPr/>
        <p:txBody>
          <a:bodyPr>
            <a:normAutofit/>
          </a:bodyPr>
          <a:lstStyle/>
          <a:p>
            <a:pPr>
              <a:buClr>
                <a:srgbClr val="FFFF00"/>
              </a:buClr>
              <a:buFont typeface="Wingdings" pitchFamily="2" charset="2"/>
              <a:buChar char="ü"/>
              <a:defRPr/>
            </a:pPr>
            <a:r>
              <a:rPr lang="el-GR" sz="2800" dirty="0" smtClean="0">
                <a:latin typeface="Comic Sans MS" pitchFamily="66" charset="0"/>
                <a:cs typeface="Arial" charset="0"/>
              </a:rPr>
              <a:t>Η αγγειακή άνοια αποτελεί τη δεύτερη  πιο συχνή μορφή άνοιας και αντιστοιχεί στο 20% του συνόλου των ανοιών</a:t>
            </a:r>
            <a:endParaRPr lang="el-GR" sz="2800" dirty="0" smtClean="0">
              <a:latin typeface="Comic Sans MS" pitchFamily="66" charset="0"/>
            </a:endParaRPr>
          </a:p>
          <a:p>
            <a:pPr fontAlgn="auto">
              <a:spcAft>
                <a:spcPts val="0"/>
              </a:spcAft>
              <a:buClr>
                <a:srgbClr val="FFFF00"/>
              </a:buClr>
              <a:buFont typeface="Wingdings" pitchFamily="2" charset="2"/>
              <a:buChar char="ü"/>
              <a:defRPr/>
            </a:pPr>
            <a:r>
              <a:rPr lang="el-GR" sz="2800" dirty="0" smtClean="0">
                <a:solidFill>
                  <a:schemeClr val="tx1"/>
                </a:solidFill>
                <a:latin typeface="Comic Sans MS" pitchFamily="66" charset="0"/>
              </a:rPr>
              <a:t>Πρόκειται για ένα μάλλον ετερογενές σύνδρομο παρά για μια διακριτή οντότητα, στο οποίο υποκείμενη αιτία είναι η </a:t>
            </a:r>
            <a:r>
              <a:rPr lang="el-GR" sz="2800" dirty="0" err="1" smtClean="0">
                <a:solidFill>
                  <a:schemeClr val="tx1"/>
                </a:solidFill>
                <a:latin typeface="Comic Sans MS" pitchFamily="66" charset="0"/>
              </a:rPr>
              <a:t>αγγειοεγκεφαλική</a:t>
            </a:r>
            <a:r>
              <a:rPr lang="el-GR" sz="2800" dirty="0" smtClean="0">
                <a:solidFill>
                  <a:schemeClr val="tx1"/>
                </a:solidFill>
                <a:latin typeface="Comic Sans MS" pitchFamily="66" charset="0"/>
              </a:rPr>
              <a:t> νόσος και τελική του εκδήλωση η άνοια</a:t>
            </a:r>
          </a:p>
          <a:p>
            <a:pPr fontAlgn="auto">
              <a:spcAft>
                <a:spcPts val="0"/>
              </a:spcAft>
              <a:buClr>
                <a:srgbClr val="FFFF00"/>
              </a:buClr>
              <a:buFont typeface="Wingdings" pitchFamily="2" charset="2"/>
              <a:buChar char="ü"/>
              <a:defRPr/>
            </a:pPr>
            <a:r>
              <a:rPr lang="el-GR" sz="2800" dirty="0" smtClean="0">
                <a:latin typeface="Comic Sans MS" pitchFamily="66" charset="0"/>
              </a:rPr>
              <a:t>Θνητότητα </a:t>
            </a:r>
            <a:r>
              <a:rPr lang="en-US" sz="2800" dirty="0" smtClean="0">
                <a:latin typeface="Comic Sans MS" pitchFamily="66" charset="0"/>
              </a:rPr>
              <a:t> </a:t>
            </a:r>
            <a:r>
              <a:rPr lang="el-GR" sz="2800" dirty="0" smtClean="0">
                <a:latin typeface="Comic Sans MS" pitchFamily="66" charset="0"/>
              </a:rPr>
              <a:t>ΑΑ &gt; νόσος </a:t>
            </a:r>
            <a:r>
              <a:rPr lang="en-GB" sz="2800" dirty="0" smtClean="0">
                <a:latin typeface="Comic Sans MS" pitchFamily="66" charset="0"/>
              </a:rPr>
              <a:t>Alzheimer</a:t>
            </a:r>
            <a:r>
              <a:rPr lang="el-GR" sz="2800" dirty="0" smtClean="0"/>
              <a:t> (</a:t>
            </a:r>
            <a:r>
              <a:rPr lang="el-GR" sz="2800" dirty="0" smtClean="0">
                <a:latin typeface="Comic Sans MS" pitchFamily="66" charset="0"/>
              </a:rPr>
              <a:t>ΝΑ)</a:t>
            </a:r>
            <a:endParaRPr lang="el-GR" sz="2800" dirty="0" smtClean="0">
              <a:solidFill>
                <a:schemeClr val="tx1"/>
              </a:solidFill>
              <a:latin typeface="Comic Sans MS" pitchFamily="66" charset="0"/>
            </a:endParaRPr>
          </a:p>
          <a:p>
            <a:pPr algn="ctr" fontAlgn="auto">
              <a:spcAft>
                <a:spcPts val="0"/>
              </a:spcAft>
              <a:buFont typeface="Wingdings 2"/>
              <a:buNone/>
              <a:defRPr/>
            </a:pPr>
            <a:endParaRPr lang="el-GR" sz="2400" dirty="0" smtClean="0">
              <a:solidFill>
                <a:schemeClr val="tx1"/>
              </a:solidFill>
            </a:endParaRPr>
          </a:p>
          <a:p>
            <a:pPr algn="ctr" fontAlgn="auto">
              <a:spcAft>
                <a:spcPts val="0"/>
              </a:spcAft>
              <a:buFont typeface="Wingdings 2"/>
              <a:buNone/>
              <a:defRPr/>
            </a:pPr>
            <a:endParaRPr lang="el-GR" dirty="0"/>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14282" y="274638"/>
            <a:ext cx="8715436" cy="1143000"/>
          </a:xfrm>
        </p:spPr>
        <p:txBody>
          <a:bodyPr>
            <a:normAutofit/>
          </a:bodyPr>
          <a:lstStyle/>
          <a:p>
            <a:r>
              <a:rPr lang="el-GR" sz="3200" dirty="0">
                <a:solidFill>
                  <a:srgbClr val="FFFF00"/>
                </a:solidFill>
                <a:latin typeface="Comic Sans MS" pitchFamily="66" charset="0"/>
              </a:rPr>
              <a:t>Κοινοί παράγοντες κινδύνου </a:t>
            </a:r>
            <a:r>
              <a:rPr lang="el-GR" sz="3200" dirty="0" smtClean="0">
                <a:solidFill>
                  <a:srgbClr val="FFFF00"/>
                </a:solidFill>
                <a:latin typeface="Comic Sans MS" pitchFamily="66" charset="0"/>
              </a:rPr>
              <a:t>αθηροσκλήρωσης </a:t>
            </a:r>
            <a:r>
              <a:rPr lang="el-GR" sz="3200" dirty="0">
                <a:solidFill>
                  <a:srgbClr val="FFFF00"/>
                </a:solidFill>
                <a:latin typeface="Comic Sans MS" pitchFamily="66" charset="0"/>
              </a:rPr>
              <a:t>και νόσου </a:t>
            </a:r>
            <a:r>
              <a:rPr lang="en-US" sz="3200" dirty="0">
                <a:solidFill>
                  <a:srgbClr val="FFFF00"/>
                </a:solidFill>
                <a:latin typeface="Comic Sans MS" pitchFamily="66" charset="0"/>
              </a:rPr>
              <a:t>Alzheimer</a:t>
            </a:r>
            <a:endParaRPr lang="el-GR" sz="3200" dirty="0">
              <a:solidFill>
                <a:srgbClr val="FFFF00"/>
              </a:solidFill>
              <a:latin typeface="Comic Sans MS" pitchFamily="66" charset="0"/>
            </a:endParaRPr>
          </a:p>
        </p:txBody>
      </p:sp>
      <p:sp>
        <p:nvSpPr>
          <p:cNvPr id="103427" name="Rectangle 3"/>
          <p:cNvSpPr>
            <a:spLocks noGrp="1" noChangeArrowheads="1"/>
          </p:cNvSpPr>
          <p:nvPr>
            <p:ph idx="1"/>
          </p:nvPr>
        </p:nvSpPr>
        <p:spPr>
          <a:xfrm>
            <a:off x="571472" y="2143116"/>
            <a:ext cx="8229600" cy="3829064"/>
          </a:xfrm>
        </p:spPr>
        <p:txBody>
          <a:bodyPr>
            <a:normAutofit fontScale="92500" lnSpcReduction="10000"/>
          </a:bodyPr>
          <a:lstStyle/>
          <a:p>
            <a:pPr>
              <a:lnSpc>
                <a:spcPct val="80000"/>
              </a:lnSpc>
            </a:pPr>
            <a:r>
              <a:rPr lang="el-GR" sz="2800" dirty="0" smtClean="0">
                <a:latin typeface="Comic Sans MS" pitchFamily="66" charset="0"/>
              </a:rPr>
              <a:t>Ηλικία</a:t>
            </a:r>
          </a:p>
          <a:p>
            <a:pPr>
              <a:lnSpc>
                <a:spcPct val="80000"/>
              </a:lnSpc>
            </a:pPr>
            <a:r>
              <a:rPr lang="en-US" sz="2800" dirty="0" err="1" smtClean="0">
                <a:latin typeface="Comic Sans MS" pitchFamily="66" charset="0"/>
              </a:rPr>
              <a:t>ApoE</a:t>
            </a:r>
            <a:r>
              <a:rPr lang="el-GR" sz="2800" dirty="0" smtClean="0">
                <a:latin typeface="Comic Sans MS" pitchFamily="66" charset="0"/>
              </a:rPr>
              <a:t> </a:t>
            </a:r>
            <a:r>
              <a:rPr lang="el-GR" sz="2800" dirty="0">
                <a:latin typeface="Comic Sans MS" pitchFamily="66" charset="0"/>
              </a:rPr>
              <a:t>ε</a:t>
            </a:r>
            <a:r>
              <a:rPr lang="en-US" sz="2800" dirty="0">
                <a:latin typeface="Comic Sans MS" pitchFamily="66" charset="0"/>
              </a:rPr>
              <a:t>4 </a:t>
            </a:r>
            <a:r>
              <a:rPr lang="el-GR" sz="2800" dirty="0">
                <a:latin typeface="Comic Sans MS" pitchFamily="66" charset="0"/>
              </a:rPr>
              <a:t>πολυμορφισμός</a:t>
            </a:r>
          </a:p>
          <a:p>
            <a:pPr>
              <a:lnSpc>
                <a:spcPct val="80000"/>
              </a:lnSpc>
            </a:pPr>
            <a:r>
              <a:rPr lang="el-GR" sz="2800" dirty="0" err="1">
                <a:latin typeface="Comic Sans MS" pitchFamily="66" charset="0"/>
              </a:rPr>
              <a:t>Υπερχοληστερολαιμία</a:t>
            </a:r>
            <a:endParaRPr lang="el-GR" sz="2800" dirty="0">
              <a:latin typeface="Comic Sans MS" pitchFamily="66" charset="0"/>
            </a:endParaRPr>
          </a:p>
          <a:p>
            <a:pPr>
              <a:lnSpc>
                <a:spcPct val="80000"/>
              </a:lnSpc>
            </a:pPr>
            <a:r>
              <a:rPr lang="el-GR" sz="2800" dirty="0" smtClean="0">
                <a:latin typeface="Comic Sans MS" pitchFamily="66" charset="0"/>
              </a:rPr>
              <a:t>Υπέρταση</a:t>
            </a:r>
            <a:r>
              <a:rPr lang="en-US" sz="2800" dirty="0" smtClean="0">
                <a:latin typeface="Comic Sans MS" pitchFamily="66" charset="0"/>
              </a:rPr>
              <a:t>- </a:t>
            </a:r>
            <a:r>
              <a:rPr lang="el-GR" sz="2800" dirty="0" smtClean="0">
                <a:latin typeface="Comic Sans MS" pitchFamily="66" charset="0"/>
              </a:rPr>
              <a:t>ΣΔ</a:t>
            </a:r>
            <a:endParaRPr lang="el-GR" sz="2800" dirty="0">
              <a:latin typeface="Comic Sans MS" pitchFamily="66" charset="0"/>
            </a:endParaRPr>
          </a:p>
          <a:p>
            <a:pPr>
              <a:lnSpc>
                <a:spcPct val="80000"/>
              </a:lnSpc>
            </a:pPr>
            <a:r>
              <a:rPr lang="el-GR" sz="2800" dirty="0" err="1">
                <a:latin typeface="Comic Sans MS" pitchFamily="66" charset="0"/>
              </a:rPr>
              <a:t>Υπερομοκυστεϊναιμία</a:t>
            </a:r>
            <a:endParaRPr lang="el-GR" sz="2800" dirty="0">
              <a:latin typeface="Comic Sans MS" pitchFamily="66" charset="0"/>
            </a:endParaRPr>
          </a:p>
          <a:p>
            <a:pPr>
              <a:lnSpc>
                <a:spcPct val="80000"/>
              </a:lnSpc>
            </a:pPr>
            <a:r>
              <a:rPr lang="el-GR" sz="2800" dirty="0">
                <a:latin typeface="Comic Sans MS" pitchFamily="66" charset="0"/>
              </a:rPr>
              <a:t>Μεταβολικό σύνδρομο</a:t>
            </a:r>
          </a:p>
          <a:p>
            <a:pPr>
              <a:lnSpc>
                <a:spcPct val="80000"/>
              </a:lnSpc>
            </a:pPr>
            <a:r>
              <a:rPr lang="el-GR" sz="2800" dirty="0">
                <a:latin typeface="Comic Sans MS" pitchFamily="66" charset="0"/>
              </a:rPr>
              <a:t>Παχυσαρκία – αυξημένη κατανάλωση λίπους</a:t>
            </a:r>
          </a:p>
          <a:p>
            <a:pPr>
              <a:lnSpc>
                <a:spcPct val="80000"/>
              </a:lnSpc>
            </a:pPr>
            <a:r>
              <a:rPr lang="el-GR" sz="2800" dirty="0" smtClean="0">
                <a:latin typeface="Comic Sans MS" pitchFamily="66" charset="0"/>
              </a:rPr>
              <a:t>Κάπνισμα</a:t>
            </a:r>
          </a:p>
          <a:p>
            <a:pPr>
              <a:lnSpc>
                <a:spcPct val="80000"/>
              </a:lnSpc>
            </a:pPr>
            <a:r>
              <a:rPr lang="el-GR" sz="2800" dirty="0" smtClean="0">
                <a:latin typeface="Comic Sans MS" pitchFamily="66" charset="0"/>
              </a:rPr>
              <a:t>Χαμηλό επίπεδο εκπαίδευσης</a:t>
            </a:r>
            <a:endParaRPr lang="el-GR" sz="2800" dirty="0">
              <a:latin typeface="Comic Sans MS" pitchFamily="66" charset="0"/>
            </a:endParaRPr>
          </a:p>
          <a:p>
            <a:pPr>
              <a:lnSpc>
                <a:spcPct val="80000"/>
              </a:lnSpc>
            </a:pPr>
            <a:r>
              <a:rPr lang="el-GR" sz="2800" dirty="0">
                <a:latin typeface="Comic Sans MS" pitchFamily="66" charset="0"/>
              </a:rPr>
              <a:t>Συστηματική </a:t>
            </a:r>
            <a:r>
              <a:rPr lang="el-GR" sz="2800" dirty="0" smtClean="0">
                <a:latin typeface="Comic Sans MS" pitchFamily="66" charset="0"/>
              </a:rPr>
              <a:t>φλεγμονή</a:t>
            </a:r>
            <a:endParaRPr lang="en-US" sz="2800" dirty="0">
              <a:latin typeface="Comic Sans MS" pitchFamily="66" charset="0"/>
            </a:endParaRPr>
          </a:p>
        </p:txBody>
      </p:sp>
      <p:sp>
        <p:nvSpPr>
          <p:cNvPr id="4" name="3 - TextBox"/>
          <p:cNvSpPr txBox="1"/>
          <p:nvPr/>
        </p:nvSpPr>
        <p:spPr>
          <a:xfrm>
            <a:off x="1000100" y="6357958"/>
            <a:ext cx="3071834" cy="461665"/>
          </a:xfrm>
          <a:prstGeom prst="rect">
            <a:avLst/>
          </a:prstGeom>
          <a:noFill/>
        </p:spPr>
        <p:txBody>
          <a:bodyPr wrap="square" rtlCol="0">
            <a:spAutoFit/>
          </a:bodyPr>
          <a:lstStyle/>
          <a:p>
            <a:r>
              <a:rPr lang="en-US" sz="2400" dirty="0" smtClean="0">
                <a:latin typeface="Arial" charset="0"/>
              </a:rPr>
              <a:t> </a:t>
            </a:r>
            <a:r>
              <a:rPr lang="en-US" i="1" dirty="0" smtClean="0"/>
              <a:t>Lancet 2004;363:1139-1146</a:t>
            </a:r>
            <a:endParaRPr lang="el-G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dirty="0" err="1">
                <a:solidFill>
                  <a:srgbClr val="FFFF00"/>
                </a:solidFill>
                <a:latin typeface="Comic Sans MS" pitchFamily="66" charset="0"/>
              </a:rPr>
              <a:t>Pathophysiology</a:t>
            </a:r>
            <a:r>
              <a:rPr lang="en-US" sz="3600" dirty="0">
                <a:solidFill>
                  <a:srgbClr val="FFFF00"/>
                </a:solidFill>
                <a:latin typeface="Comic Sans MS" pitchFamily="66" charset="0"/>
              </a:rPr>
              <a:t> of vascular cognitive </a:t>
            </a:r>
            <a:r>
              <a:rPr lang="en-US" sz="3600" dirty="0" smtClean="0">
                <a:solidFill>
                  <a:srgbClr val="FFFF00"/>
                </a:solidFill>
                <a:latin typeface="Comic Sans MS" pitchFamily="66" charset="0"/>
              </a:rPr>
              <a:t>impairment</a:t>
            </a:r>
            <a:r>
              <a:rPr lang="en-US" dirty="0" smtClean="0"/>
              <a:t> </a:t>
            </a:r>
            <a:endParaRPr lang="el-GR" dirty="0"/>
          </a:p>
        </p:txBody>
      </p:sp>
      <p:pic>
        <p:nvPicPr>
          <p:cNvPr id="9218" name="Picture 2"/>
          <p:cNvPicPr>
            <a:picLocks noChangeAspect="1" noChangeArrowheads="1"/>
          </p:cNvPicPr>
          <p:nvPr/>
        </p:nvPicPr>
        <p:blipFill>
          <a:blip r:embed="rId2"/>
          <a:srcRect/>
          <a:stretch>
            <a:fillRect/>
          </a:stretch>
        </p:blipFill>
        <p:spPr bwMode="auto">
          <a:xfrm>
            <a:off x="142844" y="1785926"/>
            <a:ext cx="8858312"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TotalTime>
  <Words>2425</Words>
  <Application>Microsoft Office PowerPoint</Application>
  <PresentationFormat>Προβολή στην οθόνη (4:3)</PresentationFormat>
  <Paragraphs>357</Paragraphs>
  <Slides>91</Slides>
  <Notes>21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91</vt:i4>
      </vt:variant>
    </vt:vector>
  </HeadingPairs>
  <TitlesOfParts>
    <vt:vector size="93" baseType="lpstr">
      <vt:lpstr>Θέμα του Office</vt:lpstr>
      <vt:lpstr>Φύλλο εργασίας του Microsoft Office Excel 97-2003</vt:lpstr>
      <vt:lpstr>Αγγειακή άνοια</vt:lpstr>
      <vt:lpstr>Άνοια-Ορισμός</vt:lpstr>
      <vt:lpstr>Άνοια  </vt:lpstr>
      <vt:lpstr>Estimate of numbers of people living with dementia worldwide</vt:lpstr>
      <vt:lpstr>ΚΥΡΙΑ ΑΝΟΪΚΑ ΣΥΝΔΡΟΜΑ</vt:lpstr>
      <vt:lpstr>Changing Views about Dementia through the Years</vt:lpstr>
      <vt:lpstr>Evolution of the Concept of Cognitive Impairment on Vascular Bases</vt:lpstr>
      <vt:lpstr>Vascular cognitive Impairment (VCI) </vt:lpstr>
      <vt:lpstr>ΑΓΓΕΙΑΚΗ ΑΝΟΙΑ (ΑΑ)</vt:lpstr>
      <vt:lpstr>Παράγοντες κινδύνου </vt:lpstr>
      <vt:lpstr>Vascular Lesions Leading to VCI and Their Effects on the Brain</vt:lpstr>
      <vt:lpstr>Brain Lesions Responsible for Vascular Cognitive Impairment</vt:lpstr>
      <vt:lpstr>Διαφάνεια 13</vt:lpstr>
      <vt:lpstr>Διαφάνεια 14</vt:lpstr>
      <vt:lpstr>Άνοια &amp; ΑΕΕ (1)</vt:lpstr>
      <vt:lpstr>Άνοια &amp; ΑΕΕ (2)</vt:lpstr>
      <vt:lpstr>Παθοφυσιολογία</vt:lpstr>
      <vt:lpstr>Potential Mechanisms of theBlood Vessel Damage Induced by Vascular Risk Factors</vt:lpstr>
      <vt:lpstr>Major pathological findings underlying vascular dementia</vt:lpstr>
      <vt:lpstr>Potential Mechanisms of Failure to Remyelinate the Damaged White Matter</vt:lpstr>
      <vt:lpstr>ΑΑ vs ΝΑ</vt:lpstr>
      <vt:lpstr>Μικτή άνοια  ( NA με αγγειοεγκεφαλική νόσο)</vt:lpstr>
      <vt:lpstr>Risk Factors for dementia</vt:lpstr>
      <vt:lpstr>Vascular and neurodegenerative pathways to dementia </vt:lpstr>
      <vt:lpstr>Προσέγγιση ασθενών για την εκτίμηση νοητικών διαταραχών και άνοιας </vt:lpstr>
      <vt:lpstr>ΑΝΑΣΤΡΕΨΙΜΕΣ ΑΝΟΙΕΣ</vt:lpstr>
      <vt:lpstr>Διαφάνεια 27</vt:lpstr>
      <vt:lpstr>  </vt:lpstr>
      <vt:lpstr>Κλινικά χαρακτηριστικά ΑΑ (2) </vt:lpstr>
      <vt:lpstr>Κλινικά χαρακτηριστικά ΑΑ (3)</vt:lpstr>
      <vt:lpstr>Progression of Vascular Dementia</vt:lpstr>
      <vt:lpstr>Διαφάνεια 32</vt:lpstr>
      <vt:lpstr>Διαφάνεια 33</vt:lpstr>
      <vt:lpstr>Διαφάνεια 34</vt:lpstr>
      <vt:lpstr>How to Prevent Dementia?</vt:lpstr>
      <vt:lpstr>Πρόληψη- Μη φαρμακευτική</vt:lpstr>
      <vt:lpstr>Πρόληψη ΑΑ</vt:lpstr>
      <vt:lpstr>Ανταγωνιστές ασβεστίου</vt:lpstr>
      <vt:lpstr>Στόχος ΑΠ ?</vt:lpstr>
      <vt:lpstr>Θεραπευτική αντιμετώπιση (1)</vt:lpstr>
      <vt:lpstr>Θεραπευτική αντιμετώπιση (2) </vt:lpstr>
      <vt:lpstr>Διαφάνεια 42</vt:lpstr>
      <vt:lpstr>Διαφάνεια 43</vt:lpstr>
      <vt:lpstr>Διαφάνεια 44</vt:lpstr>
      <vt:lpstr>Στόχος ΑΠ ?</vt:lpstr>
      <vt:lpstr>Brain Training?</vt:lpstr>
      <vt:lpstr>Social Engagement  - Getting Out and About</vt:lpstr>
      <vt:lpstr>Diet</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VaD definition</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Estimate of numbers of people living with dementia worldwide</vt:lpstr>
      <vt:lpstr>Οι περισσότερο ηλικιωμένοι με χρόνια άνοια έχουν νόσο Alzheimer  σε ποσοστό περίπου 60-80%  Οι αγγειακές άνοιες υπολογίζονται στο 10-20%    Η επίπτωση της αγγειακής άνοιας είναι σχετικά υψηλότερη σε μαύρους, σε υπερτασικούς και σε ασθενείς με σακχαρώδη διαβήτη     </vt:lpstr>
      <vt:lpstr>Οι άνοιες που σχετίζονται με το αλκοόλ, οι ανεπιθύμητες ενέργειες φαρμάκων, η κατάθλιψη και άλλες νόσοι του κεντρικού νευρικού συστήματος είναι υπεύθυνες για τις υπόλοιπες χρόνιες άνοιες  Λιγότερο συχνές διαταραχές όπως η προϊούσα υπερπυρηνική παράλυση (PSP) μπορεί επίσης να συνοδεύονται από άνοια  Οι μη νευροεκφυλιστικές άνοιες μπορεί να είναι αναστρέψιμες αν μπορεί να ταυτοποιηθεί η υποκείμενη αιτία και να θεραπευτεί καταλλήλως        Clarfield, AM. The reversible dementias: Do they reverse? Ann Intern Med 1988; 109:476. </vt:lpstr>
      <vt:lpstr>Ακολούθησαν μελέτες που έδειξαν ότι τα τυπικά παθολογοανατομικά ευρήματα της AD ήταν πολύ περισσότερο συχνά στους εγκεφάλους ανοϊκών ηλικιωμένων απ΄ όσο πριν πιστεύονταν     Με τη συνδρομή των νεότερων νευροαπεικονιστικών μεθόδων στα τέλη του 20ου αιώνα  (CT, MRI) επανεκτιμήθηκε ο ρόλος της χρόνιας ισχαιμικής βλάβης και επανήλθε το ενδιαφέρον για το ρόλο της αγγειακής νόσου του εγκεφάλου και τις επιπτώσεις της στα γνωσιακά ελλείμματα   Δεν υπάρχει πάντως κανένα παθολογοανατομικό κριτήριο για τη διάγνωση της VaD, όπως υπάρχουν για την AD. Υπάρχει ένας αριθμός κλινικών κριτηρίων  φτωχής αξίας τα οποία δεν εφαρμόζονται με συνέπεια  Ακόμη και η κλασσική ορολογία χρήζει αποσαφηνίσεων. Μερικοί συγγραφείς εξακολουθούν να χρησιμοποιούν τον όρο «νόσος Binswanger» για την VaD που χαρακτηρίζεται από σοβαρή βλάβη της λευκής ουσίας σε χρόνιους υπερτασικούς ασθενείς, παρόλο που είναι άγνωστος ο όγκος της λευκής ουσίας που πρέπει να καταστραφεί  για να προκληθεί VaD ενώ δεν υπάρχουν και διαγνωστικά κριτήρια γι αυτή την οντότητα     </vt:lpstr>
      <vt:lpstr>Επιδημιολογία</vt:lpstr>
      <vt:lpstr>Διαφάνεια 79</vt:lpstr>
      <vt:lpstr>Διαφάνεια 80</vt:lpstr>
      <vt:lpstr>Διαφάνεια 81</vt:lpstr>
      <vt:lpstr>Διαφάνεια 82</vt:lpstr>
      <vt:lpstr>Διαφάνεια 83</vt:lpstr>
      <vt:lpstr>Ομαδοποίηση παραγόντων κινδύνου Αγγειακής Άνοιας</vt:lpstr>
      <vt:lpstr>Αγγειακοί παράγοντες κινδύνου ΑΑ</vt:lpstr>
      <vt:lpstr>Αγγειακοί παράγοντες κινδύνου ΑΑ</vt:lpstr>
      <vt:lpstr>VaD Predictors </vt:lpstr>
      <vt:lpstr>Διαφάνεια 88</vt:lpstr>
      <vt:lpstr>Διαφάνεια 89</vt:lpstr>
      <vt:lpstr>Κοινοί παράγοντες κινδύνου αθηροσκλήρωσης και νόσου Alzheimer</vt:lpstr>
      <vt:lpstr>Pathophysiology of vascular cognitive impairment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Αγγειακή άνοια</dc:title>
  <dc:creator>Windows User</dc:creator>
  <cp:lastModifiedBy>User</cp:lastModifiedBy>
  <cp:revision>123</cp:revision>
  <dcterms:created xsi:type="dcterms:W3CDTF">2014-10-14T17:02:04Z</dcterms:created>
  <dcterms:modified xsi:type="dcterms:W3CDTF">2014-12-10T12:49:24Z</dcterms:modified>
</cp:coreProperties>
</file>